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4" d="100"/>
          <a:sy n="124" d="100"/>
        </p:scale>
        <p:origin x="1224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1">
                <a:solidFill>
                  <a:srgbClr val="F5F5F5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1">
                <a:solidFill>
                  <a:srgbClr val="F5F5F5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D1A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199559"/>
            <a:ext cx="3371850" cy="635"/>
          </a:xfrm>
          <a:custGeom>
            <a:avLst/>
            <a:gdLst/>
            <a:ahLst/>
            <a:cxnLst/>
            <a:rect l="l" t="t" r="r" b="b"/>
            <a:pathLst>
              <a:path w="3371850" h="635">
                <a:moveTo>
                  <a:pt x="0" y="0"/>
                </a:moveTo>
                <a:lnTo>
                  <a:pt x="3371760" y="360"/>
                </a:lnTo>
              </a:path>
              <a:path w="3371850" h="635">
                <a:moveTo>
                  <a:pt x="0" y="0"/>
                </a:moveTo>
                <a:lnTo>
                  <a:pt x="3371760" y="360"/>
                </a:lnTo>
              </a:path>
            </a:pathLst>
          </a:custGeom>
          <a:ln w="25560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36120" y="1189079"/>
            <a:ext cx="407670" cy="819150"/>
          </a:xfrm>
          <a:custGeom>
            <a:avLst/>
            <a:gdLst/>
            <a:ahLst/>
            <a:cxnLst/>
            <a:rect l="l" t="t" r="r" b="b"/>
            <a:pathLst>
              <a:path w="407670" h="819150">
                <a:moveTo>
                  <a:pt x="407520" y="0"/>
                </a:moveTo>
                <a:lnTo>
                  <a:pt x="356551" y="3173"/>
                </a:lnTo>
                <a:lnTo>
                  <a:pt x="307394" y="12466"/>
                </a:lnTo>
                <a:lnTo>
                  <a:pt x="260503" y="27651"/>
                </a:lnTo>
                <a:lnTo>
                  <a:pt x="215878" y="48049"/>
                </a:lnTo>
                <a:lnTo>
                  <a:pt x="174650" y="73659"/>
                </a:lnTo>
                <a:lnTo>
                  <a:pt x="136820" y="103350"/>
                </a:lnTo>
                <a:lnTo>
                  <a:pt x="102842" y="137574"/>
                </a:lnTo>
                <a:lnTo>
                  <a:pt x="73167" y="175423"/>
                </a:lnTo>
                <a:lnTo>
                  <a:pt x="47796" y="217125"/>
                </a:lnTo>
                <a:lnTo>
                  <a:pt x="27409" y="261548"/>
                </a:lnTo>
                <a:lnTo>
                  <a:pt x="12458" y="308690"/>
                </a:lnTo>
                <a:lnTo>
                  <a:pt x="3171" y="358099"/>
                </a:lnTo>
                <a:lnTo>
                  <a:pt x="0" y="409320"/>
                </a:lnTo>
                <a:lnTo>
                  <a:pt x="905" y="435157"/>
                </a:lnTo>
                <a:lnTo>
                  <a:pt x="7247" y="485700"/>
                </a:lnTo>
                <a:lnTo>
                  <a:pt x="19254" y="533975"/>
                </a:lnTo>
                <a:lnTo>
                  <a:pt x="36922" y="579983"/>
                </a:lnTo>
                <a:lnTo>
                  <a:pt x="60029" y="622819"/>
                </a:lnTo>
                <a:lnTo>
                  <a:pt x="87438" y="662482"/>
                </a:lnTo>
                <a:lnTo>
                  <a:pt x="119378" y="698745"/>
                </a:lnTo>
                <a:lnTo>
                  <a:pt x="155395" y="730702"/>
                </a:lnTo>
                <a:lnTo>
                  <a:pt x="194811" y="758579"/>
                </a:lnTo>
                <a:lnTo>
                  <a:pt x="237851" y="781470"/>
                </a:lnTo>
                <a:lnTo>
                  <a:pt x="283383" y="799376"/>
                </a:lnTo>
                <a:lnTo>
                  <a:pt x="331633" y="811615"/>
                </a:lnTo>
                <a:lnTo>
                  <a:pt x="381922" y="817960"/>
                </a:lnTo>
                <a:lnTo>
                  <a:pt x="407520" y="818640"/>
                </a:lnTo>
                <a:lnTo>
                  <a:pt x="407520" y="0"/>
                </a:lnTo>
                <a:close/>
              </a:path>
            </a:pathLst>
          </a:custGeom>
          <a:solidFill>
            <a:srgbClr val="1F49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80320" y="1257119"/>
            <a:ext cx="635" cy="5601335"/>
          </a:xfrm>
          <a:custGeom>
            <a:avLst/>
            <a:gdLst/>
            <a:ahLst/>
            <a:cxnLst/>
            <a:rect l="l" t="t" r="r" b="b"/>
            <a:pathLst>
              <a:path w="634" h="5601334">
                <a:moveTo>
                  <a:pt x="0" y="0"/>
                </a:moveTo>
                <a:lnTo>
                  <a:pt x="360" y="5600880"/>
                </a:lnTo>
              </a:path>
            </a:pathLst>
          </a:custGeom>
          <a:ln w="25560">
            <a:solidFill>
              <a:srgbClr val="EEEC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80320" y="1257119"/>
            <a:ext cx="635" cy="5601335"/>
          </a:xfrm>
          <a:custGeom>
            <a:avLst/>
            <a:gdLst/>
            <a:ahLst/>
            <a:cxnLst/>
            <a:rect l="l" t="t" r="r" b="b"/>
            <a:pathLst>
              <a:path w="634" h="5601334">
                <a:moveTo>
                  <a:pt x="0" y="0"/>
                </a:moveTo>
                <a:lnTo>
                  <a:pt x="360" y="5600880"/>
                </a:lnTo>
              </a:path>
            </a:pathLst>
          </a:custGeom>
          <a:ln w="25560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1">
                <a:solidFill>
                  <a:srgbClr val="F5F5F5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1">
                <a:solidFill>
                  <a:srgbClr val="F5F5F5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1">
                <a:solidFill>
                  <a:srgbClr val="F5F5F5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1">
                <a:solidFill>
                  <a:srgbClr val="F5F5F5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2880" y="1074779"/>
            <a:ext cx="4251325" cy="1655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1">
                <a:solidFill>
                  <a:srgbClr val="F5F5F5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82880" y="1074779"/>
            <a:ext cx="4251325" cy="1655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1">
                <a:solidFill>
                  <a:srgbClr val="F5F5F5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team@ev3lessons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roboto.org/" TargetMode="External"/><Relationship Id="rId2" Type="http://schemas.openxmlformats.org/officeDocument/2006/relationships/hyperlink" Target="http://www.firstlegoleague.org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wroboto.org/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wroboto.org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ro2017.org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highlandmirror.com/" TargetMode="Externa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ev3lessons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25400" marR="17780">
              <a:lnSpc>
                <a:spcPct val="83700"/>
              </a:lnSpc>
              <a:spcBef>
                <a:spcPts val="880"/>
              </a:spcBef>
            </a:pPr>
            <a:r>
              <a:rPr spc="440" dirty="0"/>
              <a:t>LEGO</a:t>
            </a:r>
            <a:r>
              <a:rPr sz="3975" spc="660" baseline="25157" dirty="0"/>
              <a:t>® </a:t>
            </a:r>
            <a:r>
              <a:rPr sz="4000" spc="475" dirty="0"/>
              <a:t>MINDSTORMS</a:t>
            </a:r>
            <a:r>
              <a:rPr sz="3975" spc="712" baseline="25157" dirty="0"/>
              <a:t>® </a:t>
            </a:r>
            <a:r>
              <a:rPr sz="4000" spc="525" dirty="0"/>
              <a:t>COMPETITIONS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895580" y="2911154"/>
            <a:ext cx="4982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F5F5F5"/>
                </a:solidFill>
                <a:latin typeface="Corbel"/>
                <a:cs typeface="Corbel"/>
              </a:rPr>
              <a:t>FIRST</a:t>
            </a:r>
            <a:r>
              <a:rPr sz="1800" i="1" spc="-30" dirty="0">
                <a:solidFill>
                  <a:srgbClr val="F5F5F5"/>
                </a:solidFill>
                <a:latin typeface="Corbel"/>
                <a:cs typeface="Corbel"/>
              </a:rPr>
              <a:t> </a:t>
            </a:r>
            <a:r>
              <a:rPr sz="1800" i="1" dirty="0">
                <a:solidFill>
                  <a:srgbClr val="F5F5F5"/>
                </a:solidFill>
                <a:latin typeface="Corbel"/>
                <a:cs typeface="Corbel"/>
              </a:rPr>
              <a:t>LEGO</a:t>
            </a:r>
            <a:r>
              <a:rPr sz="1800" i="1" spc="-10" dirty="0">
                <a:solidFill>
                  <a:srgbClr val="F5F5F5"/>
                </a:solidFill>
                <a:latin typeface="Corbel"/>
                <a:cs typeface="Corbel"/>
              </a:rPr>
              <a:t> </a:t>
            </a:r>
            <a:r>
              <a:rPr sz="1800" i="1" dirty="0">
                <a:solidFill>
                  <a:srgbClr val="F5F5F5"/>
                </a:solidFill>
                <a:latin typeface="Corbel"/>
                <a:cs typeface="Corbel"/>
              </a:rPr>
              <a:t>LEAGUE</a:t>
            </a:r>
            <a:r>
              <a:rPr sz="1800" i="1" spc="-15" dirty="0">
                <a:solidFill>
                  <a:srgbClr val="F5F5F5"/>
                </a:solidFill>
                <a:latin typeface="Corbel"/>
                <a:cs typeface="Corbel"/>
              </a:rPr>
              <a:t> </a:t>
            </a:r>
            <a:r>
              <a:rPr lang="ro-RO" sz="1800" i="1" spc="-15">
                <a:solidFill>
                  <a:srgbClr val="F5F5F5"/>
                </a:solidFill>
                <a:latin typeface="Corbel"/>
                <a:cs typeface="Corbel"/>
              </a:rPr>
              <a:t> </a:t>
            </a:r>
            <a:r>
              <a:rPr lang="ro-RO" i="1" spc="-15">
                <a:solidFill>
                  <a:srgbClr val="F5F5F5"/>
                </a:solidFill>
                <a:latin typeface="Corbel"/>
                <a:cs typeface="Corbel"/>
              </a:rPr>
              <a:t>și </a:t>
            </a:r>
            <a:r>
              <a:rPr sz="1800" i="1" spc="-110" dirty="0">
                <a:solidFill>
                  <a:srgbClr val="F5F5F5"/>
                </a:solidFill>
                <a:latin typeface="Corbel"/>
                <a:cs typeface="Corbel"/>
              </a:rPr>
              <a:t> </a:t>
            </a:r>
            <a:r>
              <a:rPr sz="1800" i="1" dirty="0">
                <a:solidFill>
                  <a:srgbClr val="F5F5F5"/>
                </a:solidFill>
                <a:latin typeface="Corbel"/>
                <a:cs typeface="Corbel"/>
              </a:rPr>
              <a:t>WORLD </a:t>
            </a:r>
            <a:r>
              <a:rPr sz="1800" i="1" spc="-20" dirty="0">
                <a:solidFill>
                  <a:srgbClr val="F5F5F5"/>
                </a:solidFill>
                <a:latin typeface="Corbel"/>
                <a:cs typeface="Corbel"/>
              </a:rPr>
              <a:t>ROBOT</a:t>
            </a:r>
            <a:r>
              <a:rPr sz="1800" i="1" spc="-80" dirty="0">
                <a:solidFill>
                  <a:srgbClr val="F5F5F5"/>
                </a:solidFill>
                <a:latin typeface="Corbel"/>
                <a:cs typeface="Corbel"/>
              </a:rPr>
              <a:t> </a:t>
            </a:r>
            <a:r>
              <a:rPr sz="1800" i="1" spc="-10" dirty="0">
                <a:solidFill>
                  <a:srgbClr val="F5F5F5"/>
                </a:solidFill>
                <a:latin typeface="Corbel"/>
                <a:cs typeface="Corbel"/>
              </a:rPr>
              <a:t>OLYMPIAD</a:t>
            </a:r>
            <a:endParaRPr sz="1800" dirty="0">
              <a:latin typeface="Corbel"/>
              <a:cs typeface="Corbe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3519" y="3580200"/>
            <a:ext cx="3083040" cy="7095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159" y="3645720"/>
            <a:ext cx="1849680" cy="5788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4139" y="4991942"/>
            <a:ext cx="795909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By</a:t>
            </a:r>
            <a:r>
              <a:rPr sz="1800" spc="-5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Sanjay</a:t>
            </a:r>
            <a:r>
              <a:rPr sz="1800" spc="-1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and</a:t>
            </a:r>
            <a:r>
              <a:rPr sz="1800" spc="-8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Arvind</a:t>
            </a:r>
            <a:r>
              <a:rPr sz="1800" spc="-5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Seshan</a:t>
            </a:r>
            <a:r>
              <a:rPr sz="18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,</a:t>
            </a:r>
            <a:r>
              <a:rPr sz="1800" spc="-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rbel"/>
                <a:cs typeface="Corbel"/>
              </a:rPr>
              <a:t>EV3Lessons.com</a:t>
            </a:r>
            <a:endParaRPr sz="1800">
              <a:latin typeface="Corbel"/>
              <a:cs typeface="Corbe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With</a:t>
            </a:r>
            <a:r>
              <a:rPr sz="1800" spc="-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information</a:t>
            </a:r>
            <a:r>
              <a:rPr sz="1800" spc="-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feedback</a:t>
            </a:r>
            <a:r>
              <a:rPr sz="1800" spc="-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from</a:t>
            </a:r>
            <a:r>
              <a:rPr sz="1800" spc="-3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Dominic</a:t>
            </a:r>
            <a:r>
              <a:rPr sz="1800" spc="-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Bruneau</a:t>
            </a:r>
            <a:r>
              <a:rPr sz="1800" spc="-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(Canada),</a:t>
            </a:r>
            <a:r>
              <a:rPr sz="1800" spc="-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Nilesh</a:t>
            </a:r>
            <a:r>
              <a:rPr sz="1800" spc="-6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Shah</a:t>
            </a:r>
            <a:r>
              <a:rPr sz="1800" spc="-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rbel"/>
                <a:cs typeface="Corbel"/>
              </a:rPr>
              <a:t>(India),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Atul</a:t>
            </a:r>
            <a:r>
              <a:rPr sz="1800" spc="-2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Raut</a:t>
            </a:r>
            <a:r>
              <a:rPr sz="1800" spc="-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(India),</a:t>
            </a:r>
            <a:r>
              <a:rPr sz="1800" spc="-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and</a:t>
            </a:r>
            <a:r>
              <a:rPr sz="1800" spc="-9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Alex</a:t>
            </a:r>
            <a:r>
              <a:rPr sz="1800" spc="-80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dirty="0">
                <a:solidFill>
                  <a:srgbClr val="FFFFFF"/>
                </a:solidFill>
                <a:latin typeface="Corbel"/>
                <a:cs typeface="Corbel"/>
              </a:rPr>
              <a:t>Crooks</a:t>
            </a:r>
            <a:r>
              <a:rPr sz="1800" spc="-1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rbel"/>
                <a:cs typeface="Corbel"/>
              </a:rPr>
              <a:t>(USA)</a:t>
            </a:r>
            <a:endParaRPr sz="1800">
              <a:latin typeface="Corbel"/>
              <a:cs typeface="Corbel"/>
            </a:endParaRPr>
          </a:p>
          <a:p>
            <a:pPr>
              <a:lnSpc>
                <a:spcPct val="100000"/>
              </a:lnSpc>
            </a:pPr>
            <a:endParaRPr sz="2350">
              <a:latin typeface="Corbel"/>
              <a:cs typeface="Corbel"/>
            </a:endParaRPr>
          </a:p>
          <a:p>
            <a:pPr marL="1397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Please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send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corrections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  <a:hlinkClick r:id="rId4"/>
              </a:rPr>
              <a:t>team@ev3lessons.com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36995"/>
              </p:ext>
            </p:extLst>
          </p:nvPr>
        </p:nvGraphicFramePr>
        <p:xfrm>
          <a:off x="188280" y="292320"/>
          <a:ext cx="8707120" cy="52275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0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1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7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10" dirty="0">
                          <a:latin typeface="Corbel"/>
                          <a:cs typeface="Corbel"/>
                        </a:rPr>
                        <a:t>Cost*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240665" marR="233045" indent="118110">
                        <a:lnSpc>
                          <a:spcPct val="103200"/>
                        </a:lnSpc>
                        <a:spcBef>
                          <a:spcPts val="140"/>
                        </a:spcBef>
                      </a:pPr>
                      <a:r>
                        <a:rPr sz="1400" spc="-25" dirty="0">
                          <a:latin typeface="Corbel"/>
                          <a:cs typeface="Corbel"/>
                        </a:rPr>
                        <a:t>US$225</a:t>
                      </a:r>
                      <a:r>
                        <a:rPr sz="1400" spc="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lang="ro-RO" sz="1400" dirty="0">
                          <a:latin typeface="Corbel"/>
                          <a:cs typeface="Corbel"/>
                        </a:rPr>
                        <a:t>înregistrare la națională</a:t>
                      </a:r>
                      <a:r>
                        <a:rPr sz="1400" spc="-10" dirty="0">
                          <a:latin typeface="Corbel"/>
                          <a:cs typeface="Corbel"/>
                        </a:rPr>
                        <a:t>,</a:t>
                      </a:r>
                      <a:r>
                        <a:rPr sz="1400" spc="-20" dirty="0">
                          <a:latin typeface="Corbel"/>
                          <a:cs typeface="Corbel"/>
                        </a:rPr>
                        <a:t> US$75 </a:t>
                      </a:r>
                      <a:r>
                        <a:rPr lang="ro-RO" sz="1400" dirty="0">
                          <a:latin typeface="Corbel"/>
                          <a:cs typeface="Corbel"/>
                        </a:rPr>
                        <a:t>materialele provocării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,</a:t>
                      </a:r>
                      <a:r>
                        <a:rPr sz="1400" spc="-7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spc="-10" dirty="0">
                          <a:latin typeface="Corbel"/>
                          <a:cs typeface="Corbel"/>
                        </a:rPr>
                        <a:t>US$150-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$200</a:t>
                      </a:r>
                      <a:r>
                        <a:rPr sz="1400" spc="-3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spc="-20" dirty="0">
                          <a:latin typeface="Corbel"/>
                          <a:cs typeface="Corbel"/>
                        </a:rPr>
                        <a:t>local</a:t>
                      </a:r>
                      <a:endParaRPr sz="1400" dirty="0">
                        <a:latin typeface="Corbel"/>
                        <a:cs typeface="Corbel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734060" marR="425450" indent="-301625">
                        <a:lnSpc>
                          <a:spcPct val="103200"/>
                        </a:lnSpc>
                        <a:spcBef>
                          <a:spcPts val="140"/>
                        </a:spcBef>
                      </a:pPr>
                      <a:r>
                        <a:rPr sz="1400" dirty="0">
                          <a:latin typeface="Corbel"/>
                          <a:cs typeface="Corbel"/>
                        </a:rPr>
                        <a:t>US$150</a:t>
                      </a:r>
                      <a:r>
                        <a:rPr sz="1400" spc="5" dirty="0">
                          <a:latin typeface="Corbel"/>
                          <a:cs typeface="Corbel"/>
                        </a:rPr>
                        <a:t> </a:t>
                      </a:r>
                      <a:r>
                        <a:rPr lang="ro-RO" sz="1400" dirty="0">
                          <a:latin typeface="Corbel"/>
                          <a:cs typeface="Corbel"/>
                        </a:rPr>
                        <a:t>înregistrare la națională</a:t>
                      </a:r>
                      <a:r>
                        <a:rPr sz="1400" spc="-10" dirty="0">
                          <a:latin typeface="Corbel"/>
                          <a:cs typeface="Corbel"/>
                        </a:rPr>
                        <a:t>,</a:t>
                      </a:r>
                      <a:r>
                        <a:rPr sz="1400" spc="-3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spc="-20" dirty="0">
                          <a:latin typeface="Corbel"/>
                          <a:cs typeface="Corbel"/>
                        </a:rPr>
                        <a:t>US$80 </a:t>
                      </a:r>
                      <a:r>
                        <a:rPr lang="ro-RO" sz="1400" dirty="0">
                          <a:latin typeface="Corbel"/>
                          <a:cs typeface="Corbel"/>
                        </a:rPr>
                        <a:t>materialele provocării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,</a:t>
                      </a:r>
                      <a:r>
                        <a:rPr sz="1400" spc="-7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US$150</a:t>
                      </a:r>
                      <a:r>
                        <a:rPr sz="1400" spc="-3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spc="-20" dirty="0">
                          <a:latin typeface="Corbel"/>
                          <a:cs typeface="Corbel"/>
                        </a:rPr>
                        <a:t>local</a:t>
                      </a:r>
                      <a:endParaRPr sz="1400" dirty="0">
                        <a:latin typeface="Corbel"/>
                        <a:cs typeface="Corbel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10" dirty="0">
                          <a:latin typeface="Corbel"/>
                          <a:cs typeface="Corbel"/>
                        </a:rPr>
                        <a:t>Website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10" dirty="0">
                          <a:latin typeface="Corbel"/>
                          <a:cs typeface="Corbel"/>
                          <a:hlinkClick r:id="rId2"/>
                        </a:rPr>
                        <a:t>www.firstlegoleague.org</a:t>
                      </a:r>
                      <a:endParaRPr sz="140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10" dirty="0">
                          <a:latin typeface="Corbel"/>
                          <a:cs typeface="Corbel"/>
                          <a:hlinkClick r:id="rId3"/>
                        </a:rPr>
                        <a:t>http://www.wroboto.org</a:t>
                      </a:r>
                      <a:endParaRPr sz="140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10" dirty="0">
                          <a:latin typeface="Corbel"/>
                          <a:cs typeface="Corbel"/>
                        </a:rPr>
                        <a:t>Participants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dirty="0">
                          <a:latin typeface="Corbel"/>
                          <a:cs typeface="Corbel"/>
                        </a:rPr>
                        <a:t>29,000</a:t>
                      </a:r>
                      <a:r>
                        <a:rPr sz="14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lang="ro-RO" sz="1400" dirty="0">
                          <a:latin typeface="Corbel"/>
                          <a:cs typeface="Corbel"/>
                        </a:rPr>
                        <a:t>echipe din toată lumea</a:t>
                      </a:r>
                      <a:endParaRPr sz="1400" dirty="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dirty="0">
                          <a:latin typeface="Corbel"/>
                          <a:cs typeface="Corbel"/>
                        </a:rPr>
                        <a:t>22,000+</a:t>
                      </a:r>
                      <a:r>
                        <a:rPr sz="1400" spc="-40" dirty="0">
                          <a:latin typeface="Corbel"/>
                          <a:cs typeface="Corbel"/>
                        </a:rPr>
                        <a:t> </a:t>
                      </a:r>
                      <a:r>
                        <a:rPr lang="ro-RO" sz="1400" dirty="0">
                          <a:latin typeface="Corbel"/>
                          <a:cs typeface="Corbel"/>
                        </a:rPr>
                        <a:t>echipe din toată lumea</a:t>
                      </a:r>
                      <a:endParaRPr sz="1400" dirty="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69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20" dirty="0">
                          <a:latin typeface="Corbel"/>
                          <a:cs typeface="Corbel"/>
                        </a:rPr>
                        <a:t>Age*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10" dirty="0">
                          <a:latin typeface="Corbel"/>
                          <a:cs typeface="Corbel"/>
                        </a:rPr>
                        <a:t>9-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14</a:t>
                      </a:r>
                      <a:r>
                        <a:rPr sz="14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(North</a:t>
                      </a:r>
                      <a:r>
                        <a:rPr sz="1400" spc="-6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spc="-10" dirty="0">
                          <a:latin typeface="Corbel"/>
                          <a:cs typeface="Corbel"/>
                        </a:rPr>
                        <a:t>America)</a:t>
                      </a:r>
                      <a:endParaRPr sz="1400">
                        <a:latin typeface="Corbel"/>
                        <a:cs typeface="Corbe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00" spc="-10" dirty="0">
                          <a:latin typeface="Corbel"/>
                          <a:cs typeface="Corbel"/>
                        </a:rPr>
                        <a:t>9-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16</a:t>
                      </a:r>
                      <a:r>
                        <a:rPr sz="1400" spc="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spc="-10" dirty="0">
                          <a:latin typeface="Corbel"/>
                          <a:cs typeface="Corbel"/>
                        </a:rPr>
                        <a:t>(Elsewhere)</a:t>
                      </a:r>
                      <a:endParaRPr sz="140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dirty="0">
                          <a:latin typeface="Corbel"/>
                          <a:cs typeface="Corbel"/>
                        </a:rPr>
                        <a:t>Under</a:t>
                      </a:r>
                      <a:r>
                        <a:rPr sz="1400" spc="-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12</a:t>
                      </a:r>
                      <a:r>
                        <a:rPr sz="14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spc="-10" dirty="0">
                          <a:latin typeface="Corbel"/>
                          <a:cs typeface="Corbel"/>
                        </a:rPr>
                        <a:t>(Elementary)</a:t>
                      </a:r>
                      <a:endParaRPr sz="1400">
                        <a:latin typeface="Corbel"/>
                        <a:cs typeface="Corbel"/>
                      </a:endParaRPr>
                    </a:p>
                    <a:p>
                      <a:pPr algn="ctr">
                        <a:lnSpc>
                          <a:spcPts val="1655"/>
                        </a:lnSpc>
                        <a:spcBef>
                          <a:spcPts val="20"/>
                        </a:spcBef>
                      </a:pPr>
                      <a:r>
                        <a:rPr sz="1400" spc="-15" dirty="0">
                          <a:latin typeface="Corbel"/>
                          <a:cs typeface="Corbel"/>
                        </a:rPr>
                        <a:t>13-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15</a:t>
                      </a:r>
                      <a:r>
                        <a:rPr sz="14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(Junior</a:t>
                      </a:r>
                      <a:r>
                        <a:rPr sz="14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spc="-20" dirty="0">
                          <a:latin typeface="Corbel"/>
                          <a:cs typeface="Corbel"/>
                        </a:rPr>
                        <a:t>High)</a:t>
                      </a:r>
                      <a:endParaRPr sz="1400">
                        <a:latin typeface="Corbel"/>
                        <a:cs typeface="Corbel"/>
                      </a:endParaRPr>
                    </a:p>
                    <a:p>
                      <a:pPr algn="ctr">
                        <a:lnSpc>
                          <a:spcPts val="1655"/>
                        </a:lnSpc>
                      </a:pPr>
                      <a:r>
                        <a:rPr sz="1400" spc="-10" dirty="0">
                          <a:latin typeface="Corbel"/>
                          <a:cs typeface="Corbel"/>
                        </a:rPr>
                        <a:t>16-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19</a:t>
                      </a:r>
                      <a:r>
                        <a:rPr sz="1400" spc="-2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(Senior</a:t>
                      </a:r>
                      <a:r>
                        <a:rPr sz="14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spc="-20" dirty="0">
                          <a:latin typeface="Corbel"/>
                          <a:cs typeface="Corbel"/>
                        </a:rPr>
                        <a:t>High)</a:t>
                      </a:r>
                      <a:endParaRPr sz="1400">
                        <a:latin typeface="Corbel"/>
                        <a:cs typeface="Corbe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00" spc="-10" dirty="0">
                          <a:latin typeface="Corbel"/>
                          <a:cs typeface="Corbel"/>
                        </a:rPr>
                        <a:t>10-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19</a:t>
                      </a:r>
                      <a:r>
                        <a:rPr sz="1400" spc="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spc="-10" dirty="0">
                          <a:latin typeface="Corbel"/>
                          <a:cs typeface="Corbel"/>
                        </a:rPr>
                        <a:t>(Football)</a:t>
                      </a:r>
                      <a:endParaRPr sz="140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6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10" dirty="0">
                          <a:latin typeface="Corbel"/>
                          <a:cs typeface="Corbel"/>
                        </a:rPr>
                        <a:t>Requirements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173355" marR="165100" indent="272415">
                        <a:lnSpc>
                          <a:spcPct val="103200"/>
                        </a:lnSpc>
                        <a:spcBef>
                          <a:spcPts val="140"/>
                        </a:spcBef>
                      </a:pPr>
                      <a:r>
                        <a:rPr lang="ro-RO" sz="1400" dirty="0">
                          <a:latin typeface="Corbel"/>
                          <a:cs typeface="Corbel"/>
                        </a:rPr>
                        <a:t>Elevii trebuie să completeze </a:t>
                      </a:r>
                      <a:r>
                        <a:rPr lang="ro-RO" sz="1400" b="1" dirty="0">
                          <a:latin typeface="Corbel"/>
                          <a:cs typeface="Corbel"/>
                        </a:rPr>
                        <a:t>toate 3 componente</a:t>
                      </a:r>
                      <a:r>
                        <a:rPr lang="en-US" sz="1400" dirty="0">
                          <a:latin typeface="Corbel"/>
                          <a:cs typeface="Corbel"/>
                        </a:rPr>
                        <a:t>:</a:t>
                      </a:r>
                      <a:r>
                        <a:rPr sz="1400" spc="-5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Robot,</a:t>
                      </a:r>
                      <a:r>
                        <a:rPr sz="1400" spc="-2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Project,</a:t>
                      </a:r>
                      <a:r>
                        <a:rPr sz="1400" spc="-7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Core</a:t>
                      </a:r>
                      <a:r>
                        <a:rPr sz="1400" spc="-10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spc="-10" dirty="0">
                          <a:latin typeface="Corbel"/>
                          <a:cs typeface="Corbel"/>
                        </a:rPr>
                        <a:t>Values</a:t>
                      </a:r>
                      <a:endParaRPr sz="1400" dirty="0">
                        <a:latin typeface="Corbel"/>
                        <a:cs typeface="Corbel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764540" marR="180975" indent="-576580">
                        <a:lnSpc>
                          <a:spcPct val="103200"/>
                        </a:lnSpc>
                        <a:spcBef>
                          <a:spcPts val="140"/>
                        </a:spcBef>
                      </a:pPr>
                      <a:r>
                        <a:rPr sz="1400" dirty="0">
                          <a:latin typeface="Corbel"/>
                          <a:cs typeface="Corbel"/>
                        </a:rPr>
                        <a:t>Students</a:t>
                      </a:r>
                      <a:r>
                        <a:rPr sz="1400" spc="-4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b="1" dirty="0">
                          <a:latin typeface="Corbel"/>
                          <a:cs typeface="Corbel"/>
                        </a:rPr>
                        <a:t>select</a:t>
                      </a:r>
                      <a:r>
                        <a:rPr lang="ro-RO" sz="1400" b="1" dirty="0">
                          <a:latin typeface="Corbel"/>
                          <a:cs typeface="Corbel"/>
                        </a:rPr>
                        <a:t>ează</a:t>
                      </a:r>
                      <a:r>
                        <a:rPr sz="1400" b="1" spc="-50" dirty="0">
                          <a:latin typeface="Corbel"/>
                          <a:cs typeface="Corbel"/>
                        </a:rPr>
                        <a:t> </a:t>
                      </a:r>
                      <a:r>
                        <a:rPr lang="ro-RO" sz="1400" b="0" spc="-50" dirty="0">
                          <a:latin typeface="Corbel"/>
                          <a:cs typeface="Corbel"/>
                        </a:rPr>
                        <a:t>î</a:t>
                      </a:r>
                      <a:r>
                        <a:rPr lang="ro-RO" sz="1400" dirty="0">
                          <a:latin typeface="Corbel"/>
                          <a:cs typeface="Corbel"/>
                        </a:rPr>
                        <a:t>ntre</a:t>
                      </a:r>
                      <a:r>
                        <a:rPr sz="1400" spc="-40" dirty="0">
                          <a:latin typeface="Corbel"/>
                          <a:cs typeface="Corbel"/>
                        </a:rPr>
                        <a:t> </a:t>
                      </a:r>
                      <a:r>
                        <a:rPr lang="ro-RO" sz="1400" spc="-40" dirty="0">
                          <a:latin typeface="Corbel"/>
                          <a:cs typeface="Corbel"/>
                        </a:rPr>
                        <a:t>categoriile 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Regular</a:t>
                      </a:r>
                      <a:r>
                        <a:rPr sz="1400" spc="-10" dirty="0">
                          <a:latin typeface="Corbel"/>
                          <a:cs typeface="Corbel"/>
                        </a:rPr>
                        <a:t>, 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Open,</a:t>
                      </a:r>
                      <a:r>
                        <a:rPr sz="1400" spc="80" dirty="0">
                          <a:latin typeface="Corbel"/>
                          <a:cs typeface="Corbel"/>
                        </a:rPr>
                        <a:t> </a:t>
                      </a:r>
                      <a:r>
                        <a:rPr lang="ro-RO" sz="1400" spc="80" dirty="0">
                          <a:latin typeface="Arial MT"/>
                          <a:cs typeface="Corbel"/>
                        </a:rPr>
                        <a:t>sau</a:t>
                      </a:r>
                      <a:r>
                        <a:rPr sz="14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latin typeface="Corbel"/>
                          <a:cs typeface="Corbel"/>
                        </a:rPr>
                        <a:t>Football</a:t>
                      </a:r>
                      <a:endParaRPr sz="1400" dirty="0">
                        <a:latin typeface="Corbel"/>
                        <a:cs typeface="Corbel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orbel"/>
                          <a:cs typeface="Corbel"/>
                        </a:rPr>
                        <a:t>No.</a:t>
                      </a:r>
                      <a:r>
                        <a:rPr sz="1600" b="1" spc="-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b="1" dirty="0">
                          <a:latin typeface="Corbel"/>
                          <a:cs typeface="Corbel"/>
                        </a:rPr>
                        <a:t>of</a:t>
                      </a:r>
                      <a:r>
                        <a:rPr sz="1600" b="1" spc="-10" dirty="0">
                          <a:latin typeface="Corbel"/>
                          <a:cs typeface="Corbel"/>
                        </a:rPr>
                        <a:t> Members*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10" dirty="0">
                          <a:latin typeface="Corbel"/>
                          <a:cs typeface="Corbel"/>
                        </a:rPr>
                        <a:t>2-</a:t>
                      </a:r>
                      <a:r>
                        <a:rPr sz="1400" spc="-25" dirty="0">
                          <a:latin typeface="Corbel"/>
                          <a:cs typeface="Corbel"/>
                        </a:rPr>
                        <a:t>10</a:t>
                      </a:r>
                      <a:endParaRPr sz="140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10" dirty="0">
                          <a:latin typeface="Corbel"/>
                          <a:cs typeface="Corbel"/>
                        </a:rPr>
                        <a:t>2-</a:t>
                      </a:r>
                      <a:r>
                        <a:rPr sz="1400" spc="-50" dirty="0">
                          <a:latin typeface="Corbel"/>
                          <a:cs typeface="Corbel"/>
                        </a:rPr>
                        <a:t>3</a:t>
                      </a:r>
                      <a:endParaRPr sz="140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spc="-10" dirty="0">
                          <a:latin typeface="Corbel"/>
                          <a:cs typeface="Corbel"/>
                        </a:rPr>
                        <a:t>Robots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130175" marR="121920" algn="ctr">
                        <a:lnSpc>
                          <a:spcPct val="101200"/>
                        </a:lnSpc>
                        <a:spcBef>
                          <a:spcPts val="170"/>
                        </a:spcBef>
                      </a:pPr>
                      <a:r>
                        <a:rPr sz="1400" dirty="0">
                          <a:latin typeface="Corbel"/>
                          <a:cs typeface="Corbel"/>
                        </a:rPr>
                        <a:t>LEGO</a:t>
                      </a:r>
                      <a:r>
                        <a:rPr sz="1400" spc="-3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MINDSTORMS</a:t>
                      </a:r>
                      <a:r>
                        <a:rPr sz="1400" spc="-30" dirty="0">
                          <a:latin typeface="Corbel"/>
                          <a:cs typeface="Corbel"/>
                        </a:rPr>
                        <a:t> </a:t>
                      </a:r>
                      <a:r>
                        <a:rPr lang="ro-RO" sz="1400" dirty="0">
                          <a:latin typeface="Corbel"/>
                          <a:cs typeface="Corbel"/>
                        </a:rPr>
                        <a:t>și elemente</a:t>
                      </a:r>
                      <a:r>
                        <a:rPr sz="1400" spc="-3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LEGO</a:t>
                      </a:r>
                      <a:r>
                        <a:rPr sz="1400" spc="-25" dirty="0">
                          <a:latin typeface="Corbel"/>
                          <a:cs typeface="Corbel"/>
                        </a:rPr>
                        <a:t> </a:t>
                      </a:r>
                      <a:r>
                        <a:rPr lang="ro-RO" sz="1400" spc="-25" dirty="0">
                          <a:latin typeface="Corbel"/>
                          <a:cs typeface="Corbel"/>
                        </a:rPr>
                        <a:t>doar Autonom</a:t>
                      </a:r>
                      <a:endParaRPr sz="1400" dirty="0">
                        <a:latin typeface="Corbel"/>
                        <a:cs typeface="Corbel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266065" marR="258445" algn="ctr">
                        <a:lnSpc>
                          <a:spcPct val="101200"/>
                        </a:lnSpc>
                        <a:spcBef>
                          <a:spcPts val="170"/>
                        </a:spcBef>
                      </a:pPr>
                      <a:r>
                        <a:rPr sz="1400" spc="-20" dirty="0">
                          <a:latin typeface="Corbel"/>
                          <a:cs typeface="Corbel"/>
                        </a:rPr>
                        <a:t>NXT,</a:t>
                      </a:r>
                      <a:r>
                        <a:rPr sz="14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EV3,</a:t>
                      </a:r>
                      <a:r>
                        <a:rPr sz="14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lang="ro-RO" sz="1400" spc="-15" dirty="0">
                          <a:latin typeface="Corbel"/>
                          <a:cs typeface="Corbel"/>
                        </a:rPr>
                        <a:t>elemente 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LEGO</a:t>
                      </a:r>
                      <a:r>
                        <a:rPr sz="14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lang="ro-RO" sz="1400" dirty="0">
                          <a:latin typeface="Corbel"/>
                          <a:cs typeface="Corbel"/>
                        </a:rPr>
                        <a:t>și </a:t>
                      </a:r>
                      <a:r>
                        <a:rPr sz="1400" spc="-10" dirty="0" err="1">
                          <a:latin typeface="Corbel"/>
                          <a:cs typeface="Corbel"/>
                        </a:rPr>
                        <a:t>HiTechnic</a:t>
                      </a:r>
                      <a:r>
                        <a:rPr sz="1400" spc="-10" dirty="0">
                          <a:latin typeface="Corbel"/>
                          <a:cs typeface="Corbel"/>
                        </a:rPr>
                        <a:t> Color,</a:t>
                      </a:r>
                      <a:r>
                        <a:rPr sz="1400" spc="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spc="-20" dirty="0">
                          <a:latin typeface="Corbel"/>
                          <a:cs typeface="Corbel"/>
                        </a:rPr>
                        <a:t>IRSeeker,</a:t>
                      </a:r>
                      <a:r>
                        <a:rPr sz="1400" spc="-4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Compass</a:t>
                      </a:r>
                      <a:r>
                        <a:rPr sz="1400" spc="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spc="-10" dirty="0">
                          <a:latin typeface="Corbel"/>
                          <a:cs typeface="Corbel"/>
                        </a:rPr>
                        <a:t>sensors </a:t>
                      </a:r>
                      <a:r>
                        <a:rPr lang="ro-RO" sz="1400" spc="-10" dirty="0">
                          <a:latin typeface="Corbel"/>
                          <a:cs typeface="Corbel"/>
                        </a:rPr>
                        <a:t>Autonom</a:t>
                      </a:r>
                      <a:endParaRPr sz="1400" dirty="0">
                        <a:latin typeface="Corbel"/>
                        <a:cs typeface="Corbel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600" b="1" dirty="0">
                          <a:latin typeface="Corbel"/>
                          <a:cs typeface="Corbel"/>
                        </a:rPr>
                        <a:t>Season</a:t>
                      </a:r>
                      <a:r>
                        <a:rPr sz="1600" b="1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600" b="1" spc="-10" dirty="0">
                          <a:latin typeface="Corbel"/>
                          <a:cs typeface="Corbel"/>
                        </a:rPr>
                        <a:t>Dates*</a:t>
                      </a:r>
                      <a:endParaRPr sz="1600" dirty="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25" dirty="0">
                          <a:latin typeface="Corbel"/>
                          <a:cs typeface="Corbel"/>
                        </a:rPr>
                        <a:t>September-</a:t>
                      </a:r>
                      <a:r>
                        <a:rPr sz="1400" spc="-10" dirty="0">
                          <a:latin typeface="Corbel"/>
                          <a:cs typeface="Corbel"/>
                        </a:rPr>
                        <a:t>January</a:t>
                      </a:r>
                      <a:endParaRPr sz="140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861694" marR="854710" indent="173355">
                        <a:lnSpc>
                          <a:spcPct val="101200"/>
                        </a:lnSpc>
                        <a:spcBef>
                          <a:spcPts val="204"/>
                        </a:spcBef>
                      </a:pPr>
                      <a:r>
                        <a:rPr sz="1400" spc="-10" dirty="0">
                          <a:latin typeface="Corbel"/>
                          <a:cs typeface="Corbel"/>
                        </a:rPr>
                        <a:t>January-September </a:t>
                      </a:r>
                      <a:r>
                        <a:rPr lang="ro-RO" sz="1400" dirty="0">
                          <a:latin typeface="Corbel"/>
                          <a:cs typeface="Corbel"/>
                        </a:rPr>
                        <a:t>Poate participa </a:t>
                      </a:r>
                      <a:r>
                        <a:rPr sz="1400" dirty="0">
                          <a:latin typeface="Corbel"/>
                          <a:cs typeface="Corbel"/>
                        </a:rPr>
                        <a:t>via</a:t>
                      </a:r>
                      <a:r>
                        <a:rPr sz="1400" spc="-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400" spc="-10" dirty="0">
                          <a:latin typeface="Corbel"/>
                          <a:cs typeface="Corbel"/>
                        </a:rPr>
                        <a:t>video</a:t>
                      </a:r>
                      <a:endParaRPr sz="1400" dirty="0">
                        <a:latin typeface="Corbel"/>
                        <a:cs typeface="Corbel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57200" y="5715000"/>
            <a:ext cx="80962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marR="5080" indent="-171450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sz="1200" dirty="0">
                <a:latin typeface="Arial MT"/>
                <a:cs typeface="Arial MT"/>
              </a:rPr>
              <a:t>Not</a:t>
            </a:r>
            <a:r>
              <a:rPr lang="ro-RO" sz="1200" dirty="0">
                <a:latin typeface="Arial MT"/>
                <a:cs typeface="Arial MT"/>
              </a:rPr>
              <a:t>ă</a:t>
            </a:r>
            <a:r>
              <a:rPr sz="1200" dirty="0">
                <a:latin typeface="Arial MT"/>
                <a:cs typeface="Arial MT"/>
              </a:rPr>
              <a:t>: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lang="ro-RO" sz="1200" spc="-30" dirty="0">
                <a:latin typeface="Arial MT"/>
                <a:cs typeface="Arial MT"/>
              </a:rPr>
              <a:t>Costurile variază în funcție de regiuni</a:t>
            </a:r>
            <a:r>
              <a:rPr sz="1200" dirty="0">
                <a:latin typeface="Arial MT"/>
                <a:cs typeface="Arial MT"/>
              </a:rPr>
              <a:t>,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lang="ro-RO" sz="1200" dirty="0">
                <a:latin typeface="Arial MT"/>
                <a:cs typeface="Arial MT"/>
              </a:rPr>
              <a:t>la fel cerințele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</a:t>
            </a:r>
            <a:r>
              <a:rPr lang="ro-RO" sz="1200" dirty="0">
                <a:latin typeface="Arial MT"/>
                <a:cs typeface="Arial MT"/>
              </a:rPr>
              <a:t>vârstă/număr a membrilor echipei</a:t>
            </a:r>
            <a:r>
              <a:rPr sz="1200" dirty="0">
                <a:latin typeface="Arial MT"/>
                <a:cs typeface="Arial MT"/>
              </a:rPr>
              <a:t>)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lang="ro-RO" sz="1200" spc="-10" dirty="0">
                <a:latin typeface="Arial MT"/>
                <a:cs typeface="Arial MT"/>
              </a:rPr>
              <a:t>î</a:t>
            </a:r>
            <a:r>
              <a:rPr sz="1200" dirty="0">
                <a:latin typeface="Arial MT"/>
                <a:cs typeface="Arial MT"/>
              </a:rPr>
              <a:t>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FIRST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LEGO</a:t>
            </a:r>
            <a:r>
              <a:rPr sz="1200" spc="-10" dirty="0">
                <a:latin typeface="Arial MT"/>
                <a:cs typeface="Arial MT"/>
              </a:rPr>
              <a:t> League.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lang="ro-RO" sz="1200" spc="-25" dirty="0">
                <a:latin typeface="Arial MT"/>
                <a:cs typeface="Arial MT"/>
              </a:rPr>
              <a:t>Toate costurile sunt estimate</a:t>
            </a:r>
            <a:r>
              <a:rPr sz="1200" dirty="0">
                <a:latin typeface="Arial MT"/>
                <a:cs typeface="Arial MT"/>
              </a:rPr>
              <a:t>.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lang="ro-RO" sz="1200" spc="-10" dirty="0">
                <a:latin typeface="Arial MT"/>
                <a:cs typeface="Arial MT"/>
              </a:rPr>
              <a:t>Verifică cu organizatorul local pentru a vă actualiza informațiile.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lang="ro-RO" sz="1200" spc="-10" dirty="0">
                <a:latin typeface="Arial MT"/>
                <a:cs typeface="Arial MT"/>
              </a:rPr>
              <a:t>Sunt câteva oportunități disponibile pentru un număr mic de echipe calificate.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77414" y="268536"/>
            <a:ext cx="1741425" cy="72309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33242" y="408010"/>
            <a:ext cx="1528800" cy="507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197572"/>
              </p:ext>
            </p:extLst>
          </p:nvPr>
        </p:nvGraphicFramePr>
        <p:xfrm>
          <a:off x="165335" y="295246"/>
          <a:ext cx="8788399" cy="3765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3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7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6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6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1990725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Robot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Game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1979930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Regular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 Category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200" b="1" dirty="0">
                          <a:latin typeface="Corbel"/>
                          <a:cs typeface="Corbel"/>
                        </a:rPr>
                        <a:t>Robot</a:t>
                      </a:r>
                      <a:r>
                        <a:rPr sz="1200" b="1" spc="-5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b="1" spc="-10" dirty="0">
                          <a:latin typeface="Corbel"/>
                          <a:cs typeface="Corbel"/>
                        </a:rPr>
                        <a:t>Design</a:t>
                      </a:r>
                      <a:endParaRPr sz="120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262255" marR="207645" indent="-171450">
                        <a:lnSpc>
                          <a:spcPct val="100699"/>
                        </a:lnSpc>
                        <a:spcBef>
                          <a:spcPts val="215"/>
                        </a:spcBef>
                        <a:buFont typeface="Arial MT"/>
                        <a:buChar char="•"/>
                        <a:tabLst>
                          <a:tab pos="262255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Robotul este tipic alcătuit din </a:t>
                      </a:r>
                      <a:r>
                        <a:rPr sz="1200" dirty="0" err="1">
                          <a:latin typeface="Corbel"/>
                          <a:cs typeface="Corbel"/>
                        </a:rPr>
                        <a:t>ba</a:t>
                      </a:r>
                      <a:r>
                        <a:rPr lang="ro-RO" sz="1200" dirty="0">
                          <a:latin typeface="Corbel"/>
                          <a:cs typeface="Corbel"/>
                        </a:rPr>
                        <a:t>ză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/</a:t>
                      </a:r>
                      <a:r>
                        <a:rPr lang="ro-RO" sz="1200" dirty="0">
                          <a:latin typeface="Corbel"/>
                          <a:cs typeface="Corbel"/>
                        </a:rPr>
                        <a:t>șasiu</a:t>
                      </a:r>
                      <a:r>
                        <a:rPr sz="1200" spc="-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lang="ro-RO" sz="1200" spc="-20" dirty="0">
                          <a:latin typeface="Corbel"/>
                          <a:cs typeface="Corbel"/>
                        </a:rPr>
                        <a:t>cu multiple atașamente care pot fi adăugate/înlăturate în timpul  jocului.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 </a:t>
                      </a:r>
                      <a:endParaRPr lang="ro-RO" sz="1200" dirty="0">
                        <a:latin typeface="Corbel"/>
                        <a:cs typeface="Corbel"/>
                      </a:endParaRPr>
                    </a:p>
                    <a:p>
                      <a:pPr marL="262255" marR="207645" indent="-171450">
                        <a:lnSpc>
                          <a:spcPct val="100699"/>
                        </a:lnSpc>
                        <a:spcBef>
                          <a:spcPts val="215"/>
                        </a:spcBef>
                        <a:buFont typeface="Arial MT"/>
                        <a:buChar char="•"/>
                        <a:tabLst>
                          <a:tab pos="262255" algn="l"/>
                        </a:tabLst>
                      </a:pPr>
                      <a:r>
                        <a:rPr sz="1200" dirty="0">
                          <a:latin typeface="Corbel"/>
                          <a:cs typeface="Corbel"/>
                        </a:rPr>
                        <a:t>Robot</a:t>
                      </a:r>
                      <a:r>
                        <a:rPr sz="12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lang="ro-RO" sz="1200" spc="-15" dirty="0">
                          <a:latin typeface="Corbel"/>
                          <a:cs typeface="Corbel"/>
                        </a:rPr>
                        <a:t>ul este 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pre-</a:t>
                      </a:r>
                      <a:r>
                        <a:rPr lang="ro-RO" sz="1200" spc="-20" dirty="0">
                          <a:latin typeface="Corbel"/>
                          <a:cs typeface="Corbel"/>
                        </a:rPr>
                        <a:t>construit.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  <a:p>
                      <a:pPr marL="261620" indent="-170815">
                        <a:lnSpc>
                          <a:spcPts val="1435"/>
                        </a:lnSpc>
                        <a:buFont typeface="Arial MT"/>
                        <a:buChar char="•"/>
                        <a:tabLst>
                          <a:tab pos="261620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Există restricții pentru dimensiunile robotului.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  <a:p>
                      <a:pPr marL="262255" marR="306705" indent="-171450">
                        <a:lnSpc>
                          <a:spcPts val="1430"/>
                        </a:lnSpc>
                        <a:spcBef>
                          <a:spcPts val="50"/>
                        </a:spcBef>
                        <a:buFont typeface="Arial MT"/>
                        <a:buChar char="•"/>
                        <a:tabLst>
                          <a:tab pos="262255" algn="l"/>
                        </a:tabLst>
                      </a:pPr>
                      <a:r>
                        <a:rPr sz="1200" dirty="0">
                          <a:latin typeface="Corbel"/>
                          <a:cs typeface="Corbel"/>
                        </a:rPr>
                        <a:t>Robot</a:t>
                      </a:r>
                      <a:r>
                        <a:rPr lang="ro-RO" sz="1200" dirty="0">
                          <a:latin typeface="Corbel"/>
                          <a:cs typeface="Corbel"/>
                        </a:rPr>
                        <a:t>ul și codul poate fi modificat de echipă în orice moment.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262890" marR="431165" indent="-171450">
                        <a:lnSpc>
                          <a:spcPct val="100000"/>
                        </a:lnSpc>
                        <a:spcBef>
                          <a:spcPts val="225"/>
                        </a:spcBef>
                        <a:buFont typeface="Arial MT"/>
                        <a:buChar char="•"/>
                        <a:tabLst>
                          <a:tab pos="262890" algn="l"/>
                        </a:tabLst>
                      </a:pPr>
                      <a:r>
                        <a:rPr sz="1200" dirty="0">
                          <a:latin typeface="Corbel"/>
                          <a:cs typeface="Corbel"/>
                        </a:rPr>
                        <a:t>Robot</a:t>
                      </a:r>
                      <a:r>
                        <a:rPr lang="ro-RO" sz="1200" dirty="0">
                          <a:latin typeface="Corbel"/>
                          <a:cs typeface="Corbel"/>
                        </a:rPr>
                        <a:t>ul este un robot cu șasiu și mecanisme motorizate pentru îndeplinirea misiunilor.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  <a:p>
                      <a:pPr marL="262890" marR="440055" indent="-171450">
                        <a:lnSpc>
                          <a:spcPct val="100000"/>
                        </a:lnSpc>
                        <a:spcBef>
                          <a:spcPts val="20"/>
                        </a:spcBef>
                        <a:buFont typeface="Arial MT"/>
                        <a:buChar char="•"/>
                        <a:tabLst>
                          <a:tab pos="262890" algn="l"/>
                        </a:tabLst>
                      </a:pPr>
                      <a:r>
                        <a:rPr sz="1200" dirty="0">
                          <a:latin typeface="Corbel"/>
                          <a:cs typeface="Corbel"/>
                        </a:rPr>
                        <a:t>Robot</a:t>
                      </a:r>
                      <a:r>
                        <a:rPr lang="ro-RO" sz="1200" spc="-25" dirty="0">
                          <a:latin typeface="Corbel"/>
                          <a:cs typeface="Corbel"/>
                        </a:rPr>
                        <a:t>-ul trebuie contruit în 150 de minute în timpul competiției.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  <a:p>
                      <a:pPr marL="262255" indent="-170815">
                        <a:lnSpc>
                          <a:spcPts val="1425"/>
                        </a:lnSpc>
                        <a:buFont typeface="Arial MT"/>
                        <a:buChar char="•"/>
                        <a:tabLst>
                          <a:tab pos="262255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Există restricții de dimensiune a robotului</a:t>
                      </a:r>
                      <a:endParaRPr sz="1200" dirty="0">
                        <a:latin typeface="Corbel"/>
                        <a:cs typeface="Corbel"/>
                      </a:endParaRPr>
                    </a:p>
                    <a:p>
                      <a:pPr marL="262890" marR="499745" indent="-171450">
                        <a:lnSpc>
                          <a:spcPts val="1430"/>
                        </a:lnSpc>
                        <a:spcBef>
                          <a:spcPts val="55"/>
                        </a:spcBef>
                        <a:buFont typeface="Arial MT"/>
                        <a:buChar char="•"/>
                        <a:tabLst>
                          <a:tab pos="262890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Modificările la robot și cod sunt permise doar în perioade de timp specific.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200" b="1" dirty="0">
                          <a:latin typeface="Corbel"/>
                          <a:cs typeface="Corbel"/>
                        </a:rPr>
                        <a:t>Mission</a:t>
                      </a:r>
                      <a:r>
                        <a:rPr sz="1200" b="1" spc="-7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b="1" spc="-10" dirty="0">
                          <a:latin typeface="Corbel"/>
                          <a:cs typeface="Corbel"/>
                        </a:rPr>
                        <a:t>Objects</a:t>
                      </a:r>
                      <a:endParaRPr sz="120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262255" marR="184150" indent="-171450" algn="just">
                        <a:lnSpc>
                          <a:spcPct val="100000"/>
                        </a:lnSpc>
                        <a:spcBef>
                          <a:spcPts val="225"/>
                        </a:spcBef>
                        <a:buFont typeface="Arial MT"/>
                        <a:buChar char="•"/>
                        <a:tabLst>
                          <a:tab pos="262255" algn="l"/>
                        </a:tabLst>
                      </a:pPr>
                      <a:r>
                        <a:rPr sz="1200" spc="-10" dirty="0">
                          <a:latin typeface="Corbel"/>
                          <a:cs typeface="Corbel"/>
                        </a:rPr>
                        <a:t>15-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20</a:t>
                      </a:r>
                      <a:r>
                        <a:rPr sz="1200" spc="-35" dirty="0">
                          <a:latin typeface="Corbel"/>
                          <a:cs typeface="Corbel"/>
                        </a:rPr>
                        <a:t> </a:t>
                      </a:r>
                      <a:r>
                        <a:rPr lang="ro-RO" sz="1200" spc="-35" dirty="0">
                          <a:latin typeface="Corbel"/>
                          <a:cs typeface="Corbel"/>
                        </a:rPr>
                        <a:t>misiuni diverse care solicită o varietate de acțiuni diferite ca dificultate.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  <a:p>
                      <a:pPr marL="261620" indent="-170815" algn="just">
                        <a:lnSpc>
                          <a:spcPts val="1435"/>
                        </a:lnSpc>
                        <a:spcBef>
                          <a:spcPts val="20"/>
                        </a:spcBef>
                        <a:buFont typeface="Arial MT"/>
                        <a:buChar char="•"/>
                        <a:tabLst>
                          <a:tab pos="261620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Misiunile se schimbă în fiecare an.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  <a:p>
                      <a:pPr marL="262255" marR="316865" indent="-171450" algn="just">
                        <a:lnSpc>
                          <a:spcPts val="1430"/>
                        </a:lnSpc>
                        <a:spcBef>
                          <a:spcPts val="55"/>
                        </a:spcBef>
                        <a:buFont typeface="Arial MT"/>
                        <a:buChar char="•"/>
                        <a:tabLst>
                          <a:tab pos="262255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Toate modelele misiunilor și obiectele sunt fixate pe anumite poziții și orientare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(</a:t>
                      </a:r>
                      <a:r>
                        <a:rPr lang="ro-RO" sz="1200" dirty="0">
                          <a:latin typeface="Corbel"/>
                          <a:cs typeface="Corbel"/>
                        </a:rPr>
                        <a:t>au fost câteva misiuni randomizate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)</a:t>
                      </a:r>
                      <a:endParaRPr sz="1200" dirty="0">
                        <a:latin typeface="Corbel"/>
                        <a:cs typeface="Corbel"/>
                      </a:endParaRPr>
                    </a:p>
                    <a:p>
                      <a:pPr marL="261620" indent="-170815" algn="just">
                        <a:lnSpc>
                          <a:spcPts val="1395"/>
                        </a:lnSpc>
                        <a:buFont typeface="Arial MT"/>
                        <a:buChar char="•"/>
                        <a:tabLst>
                          <a:tab pos="261620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În unii ani, sunt misiuni colaborative în care doi roboți trebuie să colaboreze pe planșă pentru punctaj suplimentar.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262255" indent="-170815">
                        <a:lnSpc>
                          <a:spcPts val="1435"/>
                        </a:lnSpc>
                        <a:spcBef>
                          <a:spcPts val="225"/>
                        </a:spcBef>
                        <a:buFont typeface="Arial MT"/>
                        <a:buChar char="•"/>
                        <a:tabLst>
                          <a:tab pos="262255" algn="l"/>
                        </a:tabLst>
                      </a:pPr>
                      <a:r>
                        <a:rPr sz="1200" dirty="0">
                          <a:latin typeface="Corbel"/>
                          <a:cs typeface="Corbel"/>
                        </a:rPr>
                        <a:t>Mis</a:t>
                      </a:r>
                      <a:r>
                        <a:rPr lang="ro-RO" sz="1200" dirty="0">
                          <a:latin typeface="Corbel"/>
                          <a:cs typeface="Corbel"/>
                        </a:rPr>
                        <a:t>iunile sunt diferite pentru orice categorie de vârstă.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  <a:p>
                      <a:pPr marL="262890" marR="295910" indent="-171450">
                        <a:lnSpc>
                          <a:spcPts val="1470"/>
                        </a:lnSpc>
                        <a:spcBef>
                          <a:spcPts val="20"/>
                        </a:spcBef>
                        <a:buFont typeface="Arial MT"/>
                        <a:buChar char="•"/>
                        <a:tabLst>
                          <a:tab pos="262890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Misiunile evoluează în jurul recunoașterii și mișcării a diferite modele construite din multiple cărămizi de LEGO.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  <a:p>
                      <a:pPr marL="262255" indent="-170815">
                        <a:lnSpc>
                          <a:spcPts val="1375"/>
                        </a:lnSpc>
                        <a:buFont typeface="Arial MT"/>
                        <a:buChar char="•"/>
                        <a:tabLst>
                          <a:tab pos="262255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Direcția, configurația/orientarea/combinația modelelor misiunilor se schimbă la fiecare rundă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7253" y="300332"/>
            <a:ext cx="1741425" cy="72309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7947" y="400348"/>
            <a:ext cx="1528800" cy="5075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7281" y="4224531"/>
            <a:ext cx="3055222" cy="22914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1904" y="4224530"/>
            <a:ext cx="3469576" cy="227628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0195" y="6486717"/>
            <a:ext cx="32924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 MT"/>
                <a:cs typeface="Arial MT"/>
              </a:rPr>
              <a:t>Photo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credits: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Droids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Robotics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and</a:t>
            </a:r>
            <a:r>
              <a:rPr sz="1100" spc="-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  <a:hlinkClick r:id="rId6"/>
              </a:rPr>
              <a:t>www.wroboto.org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672961"/>
              </p:ext>
            </p:extLst>
          </p:nvPr>
        </p:nvGraphicFramePr>
        <p:xfrm>
          <a:off x="165335" y="309537"/>
          <a:ext cx="8788399" cy="41836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3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7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6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6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1990725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Robot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Game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1979930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Regular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 Category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200" b="1" dirty="0">
                          <a:latin typeface="Corbel"/>
                          <a:cs typeface="Corbel"/>
                        </a:rPr>
                        <a:t>Sensor</a:t>
                      </a:r>
                      <a:r>
                        <a:rPr sz="1200" b="1" spc="-5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b="1" spc="-10" dirty="0">
                          <a:latin typeface="Corbel"/>
                          <a:cs typeface="Corbel"/>
                        </a:rPr>
                        <a:t>Usage</a:t>
                      </a:r>
                      <a:endParaRPr sz="120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261620" indent="-170815">
                        <a:lnSpc>
                          <a:spcPts val="1435"/>
                        </a:lnSpc>
                        <a:spcBef>
                          <a:spcPts val="225"/>
                        </a:spcBef>
                        <a:buFont typeface="Arial MT"/>
                        <a:buChar char="•"/>
                        <a:tabLst>
                          <a:tab pos="261620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Orice senzor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 LEGO-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brand</a:t>
                      </a:r>
                      <a:r>
                        <a:rPr sz="12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lang="ro-RO" sz="1200" spc="-15" dirty="0">
                          <a:latin typeface="Corbel"/>
                          <a:cs typeface="Corbel"/>
                        </a:rPr>
                        <a:t>listat în regulament</a:t>
                      </a:r>
                      <a:endParaRPr sz="1200" dirty="0">
                        <a:latin typeface="Corbel"/>
                        <a:cs typeface="Corbel"/>
                      </a:endParaRPr>
                    </a:p>
                    <a:p>
                      <a:pPr marL="261620" indent="-170815">
                        <a:lnSpc>
                          <a:spcPts val="1435"/>
                        </a:lnSpc>
                        <a:buFont typeface="Arial MT"/>
                        <a:buChar char="•"/>
                        <a:tabLst>
                          <a:tab pos="261620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Orice misiune poate fi rezolvată și fără senzori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  <a:p>
                      <a:pPr marL="262255" marR="44386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ro-RO" sz="1200" spc="-10" dirty="0">
                          <a:latin typeface="Corbel"/>
                          <a:cs typeface="Corbel"/>
                        </a:rPr>
                        <a:t>Cu toate acestea, utilizarea senzorilor crește performanța robotului și succesul echipei.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262890" marR="59944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22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 MT"/>
                        <a:buChar char="•"/>
                        <a:tabLst>
                          <a:tab pos="262890" algn="l"/>
                        </a:tabLst>
                        <a:defRPr/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Orice senzor</a:t>
                      </a:r>
                      <a:r>
                        <a:rPr lang="ro-RO" sz="1200" spc="-10" dirty="0">
                          <a:latin typeface="Corbel"/>
                          <a:cs typeface="Corbel"/>
                        </a:rPr>
                        <a:t> LEGO-</a:t>
                      </a:r>
                      <a:r>
                        <a:rPr lang="ro-RO" sz="1200" dirty="0">
                          <a:latin typeface="Corbel"/>
                          <a:cs typeface="Corbel"/>
                        </a:rPr>
                        <a:t>brand</a:t>
                      </a:r>
                      <a:r>
                        <a:rPr lang="ro-RO" sz="1200" spc="-15" dirty="0">
                          <a:latin typeface="Corbel"/>
                          <a:cs typeface="Corbel"/>
                        </a:rPr>
                        <a:t> listat în regulament și senzorul de culoare </a:t>
                      </a:r>
                      <a:r>
                        <a:rPr sz="1200" spc="-20" dirty="0" err="1">
                          <a:latin typeface="Corbel"/>
                          <a:cs typeface="Corbel"/>
                        </a:rPr>
                        <a:t>HiTechnic</a:t>
                      </a:r>
                      <a:r>
                        <a:rPr sz="1200" spc="-20" dirty="0">
                          <a:latin typeface="Corbel"/>
                          <a:cs typeface="Corbel"/>
                        </a:rPr>
                        <a:t> </a:t>
                      </a:r>
                      <a:endParaRPr lang="ro-RO" sz="1200" spc="-20" dirty="0">
                        <a:latin typeface="Corbel"/>
                        <a:cs typeface="Corbel"/>
                      </a:endParaRPr>
                    </a:p>
                    <a:p>
                      <a:pPr marL="262890" marR="59944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225"/>
                        </a:spcBef>
                        <a:spcAft>
                          <a:spcPts val="0"/>
                        </a:spcAft>
                        <a:buClrTx/>
                        <a:buSzTx/>
                        <a:buFont typeface="Arial MT"/>
                        <a:buChar char="•"/>
                        <a:tabLst>
                          <a:tab pos="262890" algn="l"/>
                        </a:tabLst>
                        <a:defRPr/>
                      </a:pPr>
                      <a:r>
                        <a:rPr sz="1200" dirty="0">
                          <a:latin typeface="Corbel"/>
                          <a:cs typeface="Corbel"/>
                        </a:rPr>
                        <a:t>Sen</a:t>
                      </a:r>
                      <a:r>
                        <a:rPr lang="ro-RO" sz="1200" dirty="0">
                          <a:latin typeface="Corbel"/>
                          <a:cs typeface="Corbel"/>
                        </a:rPr>
                        <a:t>zorii joacă un rol critic în jocurile robotului la toate nivelurile.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200" b="1" spc="-10" dirty="0">
                          <a:latin typeface="Corbel"/>
                          <a:cs typeface="Corbel"/>
                        </a:rPr>
                        <a:t>Programming</a:t>
                      </a:r>
                      <a:endParaRPr sz="120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261620" indent="-170815">
                        <a:lnSpc>
                          <a:spcPts val="1435"/>
                        </a:lnSpc>
                        <a:spcBef>
                          <a:spcPts val="225"/>
                        </a:spcBef>
                        <a:buFont typeface="Arial MT"/>
                        <a:buChar char="•"/>
                        <a:tabLst>
                          <a:tab pos="261620" algn="l"/>
                        </a:tabLst>
                      </a:pPr>
                      <a:r>
                        <a:rPr sz="1200" spc="-10" dirty="0">
                          <a:latin typeface="Corbel"/>
                          <a:cs typeface="Corbel"/>
                        </a:rPr>
                        <a:t>Pre-</a:t>
                      </a:r>
                      <a:r>
                        <a:rPr sz="1200" dirty="0" err="1">
                          <a:latin typeface="Corbel"/>
                          <a:cs typeface="Corbel"/>
                        </a:rPr>
                        <a:t>progr</a:t>
                      </a:r>
                      <a:r>
                        <a:rPr lang="ro-RO" sz="1200" dirty="0">
                          <a:latin typeface="Corbel"/>
                          <a:cs typeface="Corbel"/>
                        </a:rPr>
                        <a:t>amat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.</a:t>
                      </a:r>
                      <a:r>
                        <a:rPr sz="1200" spc="-2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 err="1">
                          <a:latin typeface="Corbel"/>
                          <a:cs typeface="Corbel"/>
                        </a:rPr>
                        <a:t>Modific</a:t>
                      </a:r>
                      <a:r>
                        <a:rPr lang="ro-RO" sz="1200" dirty="0">
                          <a:latin typeface="Corbel"/>
                          <a:cs typeface="Corbel"/>
                        </a:rPr>
                        <a:t>ările sunt permise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  <a:p>
                      <a:pPr marL="262255" indent="-171450">
                        <a:lnSpc>
                          <a:spcPts val="1435"/>
                        </a:lnSpc>
                        <a:buFont typeface="Arial MT"/>
                        <a:buChar char="•"/>
                        <a:tabLst>
                          <a:tab pos="262255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Începătorii pot participa și avea succes în rezolvarea task-urilor cu abilități de programare de bază. Cu toate acestea, abilitățile avansate de programare pot fi benefice pentru succesul echipei.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262890" marR="365760" indent="-171450">
                        <a:lnSpc>
                          <a:spcPct val="100000"/>
                        </a:lnSpc>
                        <a:spcBef>
                          <a:spcPts val="225"/>
                        </a:spcBef>
                        <a:buFont typeface="Arial MT"/>
                        <a:buChar char="•"/>
                        <a:tabLst>
                          <a:tab pos="262890" algn="l"/>
                        </a:tabLst>
                      </a:pPr>
                      <a:r>
                        <a:rPr sz="1200" spc="-10" dirty="0">
                          <a:latin typeface="Corbel"/>
                          <a:cs typeface="Corbel"/>
                        </a:rPr>
                        <a:t>Pre-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programmed,</a:t>
                      </a:r>
                      <a:r>
                        <a:rPr sz="1200" spc="-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but</a:t>
                      </a:r>
                      <a:r>
                        <a:rPr sz="12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will</a:t>
                      </a:r>
                      <a:r>
                        <a:rPr sz="1200" spc="-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have</a:t>
                      </a:r>
                      <a:r>
                        <a:rPr sz="12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to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be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modified</a:t>
                      </a:r>
                      <a:r>
                        <a:rPr sz="12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for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spc="-25" dirty="0">
                          <a:latin typeface="Corbel"/>
                          <a:cs typeface="Corbel"/>
                        </a:rPr>
                        <a:t>the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“surprise</a:t>
                      </a:r>
                      <a:r>
                        <a:rPr sz="1200" spc="-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element”</a:t>
                      </a:r>
                      <a:endParaRPr sz="1200">
                        <a:latin typeface="Corbel"/>
                        <a:cs typeface="Corbel"/>
                      </a:endParaRPr>
                    </a:p>
                    <a:p>
                      <a:pPr marL="262890" marR="645795" indent="-171450">
                        <a:lnSpc>
                          <a:spcPct val="100000"/>
                        </a:lnSpc>
                        <a:spcBef>
                          <a:spcPts val="20"/>
                        </a:spcBef>
                        <a:buFont typeface="Arial MT"/>
                        <a:buChar char="•"/>
                        <a:tabLst>
                          <a:tab pos="262890" algn="l"/>
                        </a:tabLst>
                      </a:pPr>
                      <a:r>
                        <a:rPr sz="1200" dirty="0">
                          <a:latin typeface="Corbel"/>
                          <a:cs typeface="Corbel"/>
                        </a:rPr>
                        <a:t>Complex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programs</a:t>
                      </a:r>
                      <a:r>
                        <a:rPr sz="12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may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be</a:t>
                      </a:r>
                      <a:r>
                        <a:rPr sz="1200" spc="-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needed</a:t>
                      </a:r>
                      <a:r>
                        <a:rPr sz="1200" spc="-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for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 successful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completion</a:t>
                      </a:r>
                      <a:r>
                        <a:rPr sz="12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of</a:t>
                      </a:r>
                      <a:r>
                        <a:rPr sz="12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tasks</a:t>
                      </a:r>
                      <a:endParaRPr sz="120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200" b="1" dirty="0">
                          <a:latin typeface="Corbel"/>
                          <a:cs typeface="Corbel"/>
                        </a:rPr>
                        <a:t>Robot</a:t>
                      </a:r>
                      <a:r>
                        <a:rPr sz="1200" b="1" spc="-5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b="1" spc="-25" dirty="0">
                          <a:latin typeface="Corbel"/>
                          <a:cs typeface="Corbel"/>
                        </a:rPr>
                        <a:t>Run</a:t>
                      </a:r>
                      <a:endParaRPr sz="120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261620" indent="-170815">
                        <a:lnSpc>
                          <a:spcPts val="1435"/>
                        </a:lnSpc>
                        <a:spcBef>
                          <a:spcPts val="225"/>
                        </a:spcBef>
                        <a:buFont typeface="Arial MT"/>
                        <a:buChar char="•"/>
                        <a:tabLst>
                          <a:tab pos="261620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Rundă a</a:t>
                      </a:r>
                      <a:r>
                        <a:rPr sz="1200" dirty="0" err="1">
                          <a:latin typeface="Corbel"/>
                          <a:cs typeface="Corbel"/>
                        </a:rPr>
                        <a:t>utonomo</a:t>
                      </a:r>
                      <a:r>
                        <a:rPr lang="ro-RO" sz="1200" dirty="0">
                          <a:latin typeface="Corbel"/>
                          <a:cs typeface="Corbel"/>
                        </a:rPr>
                        <a:t>mă de 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2.5</a:t>
                      </a:r>
                      <a:r>
                        <a:rPr sz="1200" spc="-1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min</a:t>
                      </a:r>
                      <a:r>
                        <a:rPr sz="1200" spc="-20" dirty="0">
                          <a:latin typeface="Corbel"/>
                          <a:cs typeface="Corbel"/>
                        </a:rPr>
                        <a:t>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  <a:p>
                      <a:pPr marL="261620" indent="-170815">
                        <a:lnSpc>
                          <a:spcPts val="1435"/>
                        </a:lnSpc>
                        <a:buFont typeface="Arial MT"/>
                        <a:buChar char="•"/>
                        <a:tabLst>
                          <a:tab pos="261620" algn="l"/>
                        </a:tabLst>
                      </a:pPr>
                      <a:r>
                        <a:rPr lang="ro-RO" sz="1200" spc="-10" dirty="0">
                          <a:latin typeface="Corbel"/>
                          <a:cs typeface="Corbel"/>
                        </a:rPr>
                        <a:t>Echipele pot ridica robotul și reporni misiunile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(</a:t>
                      </a:r>
                      <a:r>
                        <a:rPr lang="ro-RO" sz="1200" dirty="0">
                          <a:latin typeface="Corbel"/>
                          <a:cs typeface="Corbel"/>
                        </a:rPr>
                        <a:t>cu penalizare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)</a:t>
                      </a:r>
                      <a:endParaRPr sz="1200" dirty="0">
                        <a:latin typeface="Corbel"/>
                        <a:cs typeface="Corbel"/>
                      </a:endParaRPr>
                    </a:p>
                    <a:p>
                      <a:pPr marL="262255" marR="224154" indent="-171450">
                        <a:lnSpc>
                          <a:spcPct val="100000"/>
                        </a:lnSpc>
                        <a:spcBef>
                          <a:spcPts val="25"/>
                        </a:spcBef>
                        <a:buFont typeface="Arial MT"/>
                        <a:buChar char="•"/>
                        <a:tabLst>
                          <a:tab pos="262255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În spațiu bazei, echipele pot atinge robotul și schimba atașamentele fără penalizare.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262255" indent="-170815">
                        <a:lnSpc>
                          <a:spcPts val="1435"/>
                        </a:lnSpc>
                        <a:spcBef>
                          <a:spcPts val="225"/>
                        </a:spcBef>
                        <a:buFont typeface="Arial MT"/>
                        <a:buChar char="•"/>
                        <a:tabLst>
                          <a:tab pos="262255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Rundă a</a:t>
                      </a:r>
                      <a:r>
                        <a:rPr sz="1200" dirty="0" err="1">
                          <a:latin typeface="Corbel"/>
                          <a:cs typeface="Corbel"/>
                        </a:rPr>
                        <a:t>utonom</a:t>
                      </a:r>
                      <a:r>
                        <a:rPr lang="ro-RO" sz="1200" dirty="0">
                          <a:latin typeface="Corbel"/>
                          <a:cs typeface="Corbel"/>
                        </a:rPr>
                        <a:t>ă de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2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min</a:t>
                      </a:r>
                      <a:r>
                        <a:rPr sz="1200" spc="-20" dirty="0">
                          <a:latin typeface="Corbel"/>
                          <a:cs typeface="Corbel"/>
                        </a:rPr>
                        <a:t>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  <a:p>
                      <a:pPr marL="262890" marR="257810" indent="-171450">
                        <a:lnSpc>
                          <a:spcPts val="1470"/>
                        </a:lnSpc>
                        <a:spcBef>
                          <a:spcPts val="20"/>
                        </a:spcBef>
                        <a:buFont typeface="Arial MT"/>
                        <a:buChar char="•"/>
                        <a:tabLst>
                          <a:tab pos="262890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Runda robotului se oprește dacă unul din membrii robotului atinge robotul.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 marR="4279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200" b="1" dirty="0">
                          <a:latin typeface="Corbel"/>
                          <a:cs typeface="Corbel"/>
                        </a:rPr>
                        <a:t>Element</a:t>
                      </a:r>
                      <a:r>
                        <a:rPr sz="1200" b="1" spc="-4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b="1" spc="-25" dirty="0">
                          <a:latin typeface="Corbel"/>
                          <a:cs typeface="Corbel"/>
                        </a:rPr>
                        <a:t>of </a:t>
                      </a:r>
                      <a:r>
                        <a:rPr sz="1200" b="1" spc="-10" dirty="0">
                          <a:latin typeface="Corbel"/>
                          <a:cs typeface="Corbel"/>
                        </a:rPr>
                        <a:t>Surprise</a:t>
                      </a:r>
                      <a:endParaRPr sz="120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261620" indent="-170815">
                        <a:lnSpc>
                          <a:spcPts val="1435"/>
                        </a:lnSpc>
                        <a:spcBef>
                          <a:spcPts val="225"/>
                        </a:spcBef>
                        <a:buFont typeface="Arial MT"/>
                        <a:buChar char="•"/>
                        <a:tabLst>
                          <a:tab pos="261620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Fără reguli surpriză</a:t>
                      </a:r>
                      <a:endParaRPr sz="1200" dirty="0">
                        <a:latin typeface="Corbel"/>
                        <a:cs typeface="Corbel"/>
                      </a:endParaRPr>
                    </a:p>
                    <a:p>
                      <a:pPr marL="262255" marR="683895" indent="-171450">
                        <a:lnSpc>
                          <a:spcPts val="1470"/>
                        </a:lnSpc>
                        <a:spcBef>
                          <a:spcPts val="20"/>
                        </a:spcBef>
                        <a:buFont typeface="Arial MT"/>
                        <a:buChar char="•"/>
                        <a:tabLst>
                          <a:tab pos="262255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Schimbările nu sunt solicitate în perioadele de pre-construcție și pre-programare a robotului.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262255" indent="-170815">
                        <a:lnSpc>
                          <a:spcPts val="1435"/>
                        </a:lnSpc>
                        <a:spcBef>
                          <a:spcPts val="225"/>
                        </a:spcBef>
                        <a:buFont typeface="Arial MT"/>
                        <a:buChar char="•"/>
                        <a:tabLst>
                          <a:tab pos="262255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Sunt anunțate reguli surpriză în ziua competiției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  <a:p>
                      <a:pPr marL="262890" marR="695960" indent="-171450">
                        <a:lnSpc>
                          <a:spcPts val="1470"/>
                        </a:lnSpc>
                        <a:spcBef>
                          <a:spcPts val="20"/>
                        </a:spcBef>
                        <a:buFont typeface="Arial MT"/>
                        <a:buChar char="•"/>
                        <a:tabLst>
                          <a:tab pos="262890" algn="l"/>
                        </a:tabLst>
                      </a:pPr>
                      <a:r>
                        <a:rPr lang="ro-RO" sz="1200">
                          <a:latin typeface="Corbel"/>
                          <a:cs typeface="Corbel"/>
                        </a:rPr>
                        <a:t>Aceasta poate însemna o schimbare în construcție și/sau programare.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7253" y="314624"/>
            <a:ext cx="1741425" cy="72309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7947" y="414640"/>
            <a:ext cx="1528800" cy="5075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7947" y="4552854"/>
            <a:ext cx="3220295" cy="18014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50366" y="4583853"/>
            <a:ext cx="34671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203939"/>
              </p:ext>
            </p:extLst>
          </p:nvPr>
        </p:nvGraphicFramePr>
        <p:xfrm>
          <a:off x="259885" y="292320"/>
          <a:ext cx="8470899" cy="3629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7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9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4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5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1834514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Project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3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1839595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Open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Category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33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600" b="1" spc="-10" dirty="0">
                          <a:latin typeface="Corbel"/>
                          <a:cs typeface="Corbel"/>
                        </a:rPr>
                        <a:t>Overview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376555" marR="545465" indent="-285750">
                        <a:lnSpc>
                          <a:spcPct val="100000"/>
                        </a:lnSpc>
                        <a:spcBef>
                          <a:spcPts val="225"/>
                        </a:spcBef>
                        <a:buFont typeface="Arial MT"/>
                        <a:buChar char="•"/>
                        <a:tabLst>
                          <a:tab pos="376555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Proiectul trebuie să aibă toate componenetele provocării</a:t>
                      </a:r>
                      <a:endParaRPr sz="1200" dirty="0">
                        <a:latin typeface="Corbel"/>
                        <a:cs typeface="Corbel"/>
                      </a:endParaRPr>
                    </a:p>
                    <a:p>
                      <a:pPr marL="376555" indent="-285750">
                        <a:lnSpc>
                          <a:spcPct val="100000"/>
                        </a:lnSpc>
                        <a:spcBef>
                          <a:spcPts val="20"/>
                        </a:spcBef>
                        <a:buFont typeface="Arial MT"/>
                        <a:buChar char="•"/>
                        <a:tabLst>
                          <a:tab pos="376555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Topic-ul proiectului este pe bază de temă</a:t>
                      </a:r>
                      <a:endParaRPr sz="1200" dirty="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376555" marR="576580" indent="-285750">
                        <a:lnSpc>
                          <a:spcPct val="100000"/>
                        </a:lnSpc>
                        <a:spcBef>
                          <a:spcPts val="225"/>
                        </a:spcBef>
                        <a:buFont typeface="Arial MT"/>
                        <a:buChar char="•"/>
                        <a:tabLst>
                          <a:tab pos="376555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Categoria Openeste opțională și echipele aleg să participe la această categorie</a:t>
                      </a:r>
                    </a:p>
                    <a:p>
                      <a:pPr marL="376555" indent="-285750">
                        <a:lnSpc>
                          <a:spcPct val="100000"/>
                        </a:lnSpc>
                        <a:spcBef>
                          <a:spcPts val="20"/>
                        </a:spcBef>
                        <a:buFont typeface="Arial MT"/>
                        <a:buChar char="•"/>
                        <a:tabLst>
                          <a:tab pos="376555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Topic-ul proiectului este pe bază de temă</a:t>
                      </a: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marL="91440" marR="584835">
                        <a:lnSpc>
                          <a:spcPts val="1900"/>
                        </a:lnSpc>
                        <a:spcBef>
                          <a:spcPts val="270"/>
                        </a:spcBef>
                      </a:pPr>
                      <a:r>
                        <a:rPr sz="1600" b="1" spc="-10" dirty="0">
                          <a:latin typeface="Corbel"/>
                          <a:cs typeface="Corbel"/>
                        </a:rPr>
                        <a:t>Judging Criteria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376555" marR="185420" indent="-285750">
                        <a:lnSpc>
                          <a:spcPct val="100000"/>
                        </a:lnSpc>
                        <a:spcBef>
                          <a:spcPts val="225"/>
                        </a:spcBef>
                        <a:buFont typeface="Arial MT"/>
                        <a:buChar char="•"/>
                        <a:tabLst>
                          <a:tab pos="376555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Cu accent pe problemele lumii reale, soluția inovativă și împărtășirea soluției.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376555" marR="116839" indent="-285750">
                        <a:lnSpc>
                          <a:spcPct val="100000"/>
                        </a:lnSpc>
                        <a:spcBef>
                          <a:spcPts val="225"/>
                        </a:spcBef>
                        <a:buFont typeface="Arial MT"/>
                        <a:buChar char="•"/>
                        <a:tabLst>
                          <a:tab pos="376555" algn="l"/>
                        </a:tabLst>
                      </a:pPr>
                      <a:r>
                        <a:rPr sz="1200" dirty="0">
                          <a:solidFill>
                            <a:srgbClr val="262626"/>
                          </a:solidFill>
                          <a:latin typeface="Corbel"/>
                          <a:cs typeface="Corbel"/>
                        </a:rPr>
                        <a:t>The</a:t>
                      </a:r>
                      <a:r>
                        <a:rPr sz="1200" spc="-25" dirty="0">
                          <a:solidFill>
                            <a:srgbClr val="262626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>
                          <a:solidFill>
                            <a:srgbClr val="262626"/>
                          </a:solidFill>
                          <a:latin typeface="Corbel"/>
                          <a:cs typeface="Corbel"/>
                        </a:rPr>
                        <a:t>project</a:t>
                      </a:r>
                      <a:r>
                        <a:rPr sz="1200" spc="-25" dirty="0">
                          <a:solidFill>
                            <a:srgbClr val="262626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>
                          <a:solidFill>
                            <a:srgbClr val="262626"/>
                          </a:solidFill>
                          <a:latin typeface="Corbel"/>
                          <a:cs typeface="Corbel"/>
                        </a:rPr>
                        <a:t>includes</a:t>
                      </a:r>
                      <a:r>
                        <a:rPr sz="1200" spc="-20" dirty="0">
                          <a:solidFill>
                            <a:srgbClr val="262626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>
                          <a:solidFill>
                            <a:srgbClr val="262626"/>
                          </a:solidFill>
                          <a:latin typeface="Corbel"/>
                          <a:cs typeface="Corbel"/>
                        </a:rPr>
                        <a:t>a</a:t>
                      </a:r>
                      <a:r>
                        <a:rPr sz="1200" spc="-20" dirty="0">
                          <a:solidFill>
                            <a:srgbClr val="262626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>
                          <a:solidFill>
                            <a:srgbClr val="262626"/>
                          </a:solidFill>
                          <a:latin typeface="Corbel"/>
                          <a:cs typeface="Corbel"/>
                        </a:rPr>
                        <a:t>booth,</a:t>
                      </a:r>
                      <a:r>
                        <a:rPr sz="1200" spc="-25" dirty="0">
                          <a:solidFill>
                            <a:srgbClr val="262626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lang="ro-RO" sz="1200" dirty="0">
                          <a:solidFill>
                            <a:srgbClr val="262626"/>
                          </a:solidFill>
                          <a:latin typeface="Corbel"/>
                          <a:cs typeface="Corbel"/>
                        </a:rPr>
                        <a:t>o prezentare</a:t>
                      </a:r>
                      <a:r>
                        <a:rPr sz="1200" dirty="0">
                          <a:solidFill>
                            <a:srgbClr val="262626"/>
                          </a:solidFill>
                          <a:latin typeface="Corbel"/>
                          <a:cs typeface="Corbel"/>
                        </a:rPr>
                        <a:t>,</a:t>
                      </a:r>
                      <a:r>
                        <a:rPr sz="1200" spc="-25" dirty="0">
                          <a:solidFill>
                            <a:srgbClr val="262626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lang="ro-RO" sz="1200" spc="-25" dirty="0">
                          <a:solidFill>
                            <a:srgbClr val="262626"/>
                          </a:solidFill>
                          <a:latin typeface="Corbel"/>
                          <a:cs typeface="Corbel"/>
                        </a:rPr>
                        <a:t>un</a:t>
                      </a:r>
                      <a:r>
                        <a:rPr sz="1200" spc="-20" dirty="0">
                          <a:solidFill>
                            <a:srgbClr val="262626"/>
                          </a:solidFill>
                          <a:latin typeface="Corbel"/>
                          <a:cs typeface="Corbel"/>
                        </a:rPr>
                        <a:t> </a:t>
                      </a:r>
                      <a:r>
                        <a:rPr sz="1200" spc="-10" dirty="0">
                          <a:solidFill>
                            <a:srgbClr val="262626"/>
                          </a:solidFill>
                          <a:latin typeface="Corbel"/>
                          <a:cs typeface="Corbel"/>
                        </a:rPr>
                        <a:t>video </a:t>
                      </a:r>
                      <a:r>
                        <a:rPr lang="ro-RO" sz="1200" dirty="0">
                          <a:solidFill>
                            <a:srgbClr val="262626"/>
                          </a:solidFill>
                          <a:latin typeface="Corbel"/>
                          <a:cs typeface="Corbel"/>
                        </a:rPr>
                        <a:t>și un prototip</a:t>
                      </a:r>
                      <a:endParaRPr sz="1200" dirty="0">
                        <a:latin typeface="Corbel"/>
                        <a:cs typeface="Corbel"/>
                      </a:endParaRPr>
                    </a:p>
                    <a:p>
                      <a:pPr marL="376555" indent="-285750">
                        <a:lnSpc>
                          <a:spcPct val="100000"/>
                        </a:lnSpc>
                        <a:spcBef>
                          <a:spcPts val="20"/>
                        </a:spcBef>
                        <a:buFont typeface="Arial MT"/>
                        <a:buChar char="•"/>
                        <a:tabLst>
                          <a:tab pos="376555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Cu accent pe prototipul inovativ</a:t>
                      </a:r>
                      <a:endParaRPr sz="1200" dirty="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140">
                <a:tc>
                  <a:txBody>
                    <a:bodyPr/>
                    <a:lstStyle/>
                    <a:p>
                      <a:pPr marL="91440" marR="383540">
                        <a:lnSpc>
                          <a:spcPts val="1900"/>
                        </a:lnSpc>
                        <a:spcBef>
                          <a:spcPts val="270"/>
                        </a:spcBef>
                      </a:pPr>
                      <a:r>
                        <a:rPr sz="1600" b="1" spc="-10" dirty="0">
                          <a:latin typeface="Corbel"/>
                          <a:cs typeface="Corbel"/>
                        </a:rPr>
                        <a:t>Robotics Prototype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376555" indent="-285750">
                        <a:lnSpc>
                          <a:spcPts val="1435"/>
                        </a:lnSpc>
                        <a:spcBef>
                          <a:spcPts val="225"/>
                        </a:spcBef>
                        <a:buFont typeface="Arial MT"/>
                        <a:buChar char="•"/>
                        <a:tabLst>
                          <a:tab pos="376555" algn="l"/>
                        </a:tabLst>
                      </a:pPr>
                      <a:r>
                        <a:rPr lang="ro-RO" sz="1200" spc="-10" dirty="0">
                          <a:latin typeface="Corbel"/>
                          <a:cs typeface="Corbel"/>
                        </a:rPr>
                        <a:t>Nu sunt cerute soluții tehnice</a:t>
                      </a:r>
                      <a:endParaRPr sz="1200" dirty="0">
                        <a:latin typeface="Corbel"/>
                        <a:cs typeface="Corbel"/>
                      </a:endParaRPr>
                    </a:p>
                    <a:p>
                      <a:pPr marL="376555" marR="237490" indent="-285750">
                        <a:lnSpc>
                          <a:spcPts val="1470"/>
                        </a:lnSpc>
                        <a:spcBef>
                          <a:spcPts val="20"/>
                        </a:spcBef>
                        <a:buFont typeface="Arial MT"/>
                        <a:buChar char="•"/>
                        <a:tabLst>
                          <a:tab pos="376555" algn="l"/>
                        </a:tabLst>
                      </a:pPr>
                      <a:r>
                        <a:rPr sz="1200" dirty="0">
                          <a:latin typeface="Corbel"/>
                          <a:cs typeface="Corbel"/>
                        </a:rPr>
                        <a:t>Solu</a:t>
                      </a:r>
                      <a:r>
                        <a:rPr lang="ro-RO" sz="1200" dirty="0">
                          <a:latin typeface="Corbel"/>
                          <a:cs typeface="Corbel"/>
                        </a:rPr>
                        <a:t>țiile pot variade la campanii educaționale la spectacole de satiră.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  <a:p>
                      <a:pPr marL="376555" indent="-285750">
                        <a:lnSpc>
                          <a:spcPts val="1375"/>
                        </a:lnSpc>
                        <a:buFont typeface="Arial MT"/>
                        <a:buChar char="•"/>
                        <a:tabLst>
                          <a:tab pos="376555" algn="l"/>
                        </a:tabLst>
                      </a:pPr>
                      <a:r>
                        <a:rPr sz="1200" dirty="0" err="1">
                          <a:latin typeface="Corbel"/>
                          <a:cs typeface="Corbel"/>
                        </a:rPr>
                        <a:t>Protot</a:t>
                      </a:r>
                      <a:r>
                        <a:rPr lang="ro-RO" sz="1200" dirty="0">
                          <a:latin typeface="Corbel"/>
                          <a:cs typeface="Corbel"/>
                        </a:rPr>
                        <a:t>ipuri de orice tip nu sunt cerute.</a:t>
                      </a:r>
                      <a:endParaRPr sz="1200" dirty="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tc>
                  <a:txBody>
                    <a:bodyPr/>
                    <a:lstStyle/>
                    <a:p>
                      <a:pPr marL="376555" marR="394970" indent="-285750">
                        <a:lnSpc>
                          <a:spcPct val="100000"/>
                        </a:lnSpc>
                        <a:spcBef>
                          <a:spcPts val="225"/>
                        </a:spcBef>
                        <a:buFont typeface="Arial MT"/>
                        <a:buChar char="•"/>
                        <a:tabLst>
                          <a:tab pos="376555" algn="l"/>
                        </a:tabLst>
                      </a:pPr>
                      <a:r>
                        <a:rPr lang="ro-RO" sz="1200" spc="-10" dirty="0">
                          <a:latin typeface="Corbel"/>
                          <a:cs typeface="Corbel"/>
                        </a:rPr>
                        <a:t>Este cerut Prototip 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Pre-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as</a:t>
                      </a:r>
                      <a:r>
                        <a:rPr lang="ro-RO" sz="1200" dirty="0">
                          <a:latin typeface="Corbel"/>
                          <a:cs typeface="Corbel"/>
                        </a:rPr>
                        <a:t>amblat și programat făcut din </a:t>
                      </a:r>
                      <a:r>
                        <a:rPr sz="1200" spc="5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LEGO</a:t>
                      </a:r>
                      <a:r>
                        <a:rPr sz="1200" spc="-20" dirty="0">
                          <a:latin typeface="Corbel"/>
                          <a:cs typeface="Corbel"/>
                        </a:rPr>
                        <a:t>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MINDSTORMS</a:t>
                      </a:r>
                      <a:r>
                        <a:rPr sz="1200" spc="-25" dirty="0">
                          <a:latin typeface="Corbel"/>
                          <a:cs typeface="Corbel"/>
                        </a:rPr>
                        <a:t> </a:t>
                      </a:r>
                      <a:endParaRPr lang="ro-RO" sz="1200" spc="-25" dirty="0">
                        <a:latin typeface="Corbel"/>
                        <a:cs typeface="Corbel"/>
                      </a:endParaRPr>
                    </a:p>
                    <a:p>
                      <a:pPr marL="376555" marR="394970" indent="-285750">
                        <a:lnSpc>
                          <a:spcPct val="100000"/>
                        </a:lnSpc>
                        <a:spcBef>
                          <a:spcPts val="225"/>
                        </a:spcBef>
                        <a:buFont typeface="Arial MT"/>
                        <a:buChar char="•"/>
                        <a:tabLst>
                          <a:tab pos="376555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Poate conține și elemente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non-LEGO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 </a:t>
                      </a:r>
                      <a:endParaRPr lang="ro-RO" sz="1200" spc="-10" dirty="0">
                        <a:latin typeface="Corbel"/>
                        <a:cs typeface="Corbel"/>
                      </a:endParaRPr>
                    </a:p>
                    <a:p>
                      <a:pPr marL="376555" marR="394970" indent="-285750">
                        <a:lnSpc>
                          <a:spcPct val="100000"/>
                        </a:lnSpc>
                        <a:spcBef>
                          <a:spcPts val="225"/>
                        </a:spcBef>
                        <a:buFont typeface="Arial MT"/>
                        <a:buChar char="•"/>
                        <a:tabLst>
                          <a:tab pos="376555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Pot fi încorporați senzori</a:t>
                      </a:r>
                      <a:endParaRPr sz="1200" dirty="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F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600" b="1" spc="-10" dirty="0">
                          <a:latin typeface="Corbel"/>
                          <a:cs typeface="Corbel"/>
                        </a:rPr>
                        <a:t>Presentation</a:t>
                      </a:r>
                      <a:endParaRPr sz="1600">
                        <a:latin typeface="Corbel"/>
                        <a:cs typeface="Corbel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376555" marR="284480" indent="-285750">
                        <a:lnSpc>
                          <a:spcPct val="100000"/>
                        </a:lnSpc>
                        <a:spcBef>
                          <a:spcPts val="225"/>
                        </a:spcBef>
                        <a:buFont typeface="Arial MT"/>
                        <a:buChar char="•"/>
                        <a:tabLst>
                          <a:tab pos="376555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Prezentarea creativă este totală 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(</a:t>
                      </a:r>
                      <a:r>
                        <a:rPr lang="ro-RO" sz="1200" spc="-10" dirty="0">
                          <a:latin typeface="Corbel"/>
                          <a:cs typeface="Corbel"/>
                        </a:rPr>
                        <a:t>de obicei include recuzită și costume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)</a:t>
                      </a:r>
                      <a:endParaRPr sz="1200" dirty="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tc>
                  <a:txBody>
                    <a:bodyPr/>
                    <a:lstStyle/>
                    <a:p>
                      <a:pPr marL="376555" marR="391795" indent="-285750">
                        <a:lnSpc>
                          <a:spcPct val="100000"/>
                        </a:lnSpc>
                        <a:spcBef>
                          <a:spcPts val="225"/>
                        </a:spcBef>
                        <a:buFont typeface="Arial MT"/>
                        <a:buChar char="•"/>
                        <a:tabLst>
                          <a:tab pos="376555" algn="l"/>
                        </a:tabLst>
                      </a:pPr>
                      <a:r>
                        <a:rPr lang="ro-RO" sz="1200" dirty="0">
                          <a:latin typeface="Corbel"/>
                          <a:cs typeface="Corbel"/>
                        </a:rPr>
                        <a:t>Prezentările sunt mai mult tehnice </a:t>
                      </a:r>
                      <a:r>
                        <a:rPr sz="1200" dirty="0">
                          <a:latin typeface="Corbel"/>
                          <a:cs typeface="Corbel"/>
                        </a:rPr>
                        <a:t>(</a:t>
                      </a:r>
                      <a:r>
                        <a:rPr lang="ro-RO" sz="1200" dirty="0">
                          <a:latin typeface="Corbel"/>
                          <a:cs typeface="Corbel"/>
                        </a:rPr>
                        <a:t>uneori în costume naționale</a:t>
                      </a:r>
                      <a:r>
                        <a:rPr sz="1200" spc="-10" dirty="0">
                          <a:latin typeface="Corbel"/>
                          <a:cs typeface="Corbel"/>
                        </a:rPr>
                        <a:t>)</a:t>
                      </a:r>
                      <a:endParaRPr sz="1200" dirty="0">
                        <a:latin typeface="Corbel"/>
                        <a:cs typeface="Corbe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E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2" y="4001306"/>
            <a:ext cx="3143248" cy="19710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6173" y="4016715"/>
            <a:ext cx="3174861" cy="19556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77249" y="286045"/>
            <a:ext cx="1741425" cy="72309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36549" y="386062"/>
            <a:ext cx="1528800" cy="5075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43345" y="6354712"/>
            <a:ext cx="4194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Photo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Credit: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Razorback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Open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  <a:hlinkClick r:id="rId6"/>
              </a:rPr>
              <a:t>www.wroboto.org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8675" y="1795095"/>
            <a:ext cx="1866264" cy="1035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800" i="1" spc="140" dirty="0">
                <a:solidFill>
                  <a:srgbClr val="262626"/>
                </a:solidFill>
                <a:latin typeface="Cambria"/>
                <a:cs typeface="Cambria"/>
              </a:rPr>
              <a:t>Football</a:t>
            </a:r>
            <a:endParaRPr sz="3800">
              <a:latin typeface="Cambria"/>
              <a:cs typeface="Cambria"/>
            </a:endParaRPr>
          </a:p>
          <a:p>
            <a:pPr marL="219075" marR="210820" indent="-635" algn="ctr">
              <a:lnSpc>
                <a:spcPts val="167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2017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rules: </a:t>
            </a:r>
            <a:r>
              <a:rPr sz="1400" spc="-10" dirty="0">
                <a:latin typeface="Arial MT"/>
                <a:cs typeface="Arial MT"/>
                <a:hlinkClick r:id="rId2"/>
              </a:rPr>
              <a:t>http://wro2017.org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86200" y="410817"/>
            <a:ext cx="4686300" cy="5608955"/>
          </a:xfrm>
          <a:custGeom>
            <a:avLst/>
            <a:gdLst/>
            <a:ahLst/>
            <a:cxnLst/>
            <a:rect l="l" t="t" r="r" b="b"/>
            <a:pathLst>
              <a:path w="4686300" h="5608955">
                <a:moveTo>
                  <a:pt x="0" y="0"/>
                </a:moveTo>
                <a:lnTo>
                  <a:pt x="4686120" y="0"/>
                </a:lnTo>
                <a:lnTo>
                  <a:pt x="4686120" y="5608383"/>
                </a:lnTo>
                <a:lnTo>
                  <a:pt x="0" y="560838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65575" y="412510"/>
            <a:ext cx="4606925" cy="5535233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95275" indent="-282575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95275" algn="l"/>
              </a:tabLst>
            </a:pPr>
            <a:r>
              <a:rPr lang="ro-RO" sz="1500" dirty="0">
                <a:solidFill>
                  <a:srgbClr val="262626"/>
                </a:solidFill>
                <a:latin typeface="Corbel"/>
                <a:cs typeface="Corbel"/>
              </a:rPr>
              <a:t>Robot autonom </a:t>
            </a:r>
            <a:r>
              <a:rPr sz="1500" dirty="0">
                <a:solidFill>
                  <a:srgbClr val="262626"/>
                </a:solidFill>
                <a:latin typeface="Corbel"/>
                <a:cs typeface="Corbel"/>
              </a:rPr>
              <a:t>LEGO</a:t>
            </a:r>
            <a:r>
              <a:rPr sz="1500" spc="-30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r>
              <a:rPr sz="1500" dirty="0">
                <a:solidFill>
                  <a:srgbClr val="262626"/>
                </a:solidFill>
                <a:latin typeface="Corbel"/>
                <a:cs typeface="Corbel"/>
              </a:rPr>
              <a:t>MINDSTORMS</a:t>
            </a:r>
            <a:r>
              <a:rPr sz="1500" spc="-25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endParaRPr lang="ro-RO" sz="1500" spc="-25" dirty="0">
              <a:solidFill>
                <a:srgbClr val="262626"/>
              </a:solidFill>
              <a:latin typeface="Corbel"/>
              <a:cs typeface="Corbel"/>
            </a:endParaRPr>
          </a:p>
          <a:p>
            <a:pPr marL="295275" indent="-282575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95275" algn="l"/>
              </a:tabLst>
            </a:pPr>
            <a:r>
              <a:rPr lang="ro-RO" sz="1500" spc="-25" dirty="0">
                <a:solidFill>
                  <a:srgbClr val="262626"/>
                </a:solidFill>
                <a:latin typeface="Corbel"/>
                <a:cs typeface="Corbel"/>
              </a:rPr>
              <a:t>Toate componentele trebuie să fie </a:t>
            </a:r>
            <a:r>
              <a:rPr lang="ro-RO" sz="1500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r>
              <a:rPr sz="1500" dirty="0">
                <a:solidFill>
                  <a:srgbClr val="262626"/>
                </a:solidFill>
                <a:latin typeface="Corbel"/>
                <a:cs typeface="Corbel"/>
              </a:rPr>
              <a:t>LEGO-branded</a:t>
            </a:r>
            <a:r>
              <a:rPr sz="1500" spc="320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r>
              <a:rPr lang="ro-RO" sz="1500" spc="-10" dirty="0">
                <a:solidFill>
                  <a:srgbClr val="262626"/>
                </a:solidFill>
                <a:latin typeface="Corbel"/>
                <a:cs typeface="Corbel"/>
              </a:rPr>
              <a:t>cu excepția unui senzor </a:t>
            </a:r>
            <a:r>
              <a:rPr sz="1500" spc="-10" dirty="0" err="1">
                <a:latin typeface="Corbel"/>
                <a:cs typeface="Corbel"/>
              </a:rPr>
              <a:t>HiTechnic</a:t>
            </a:r>
            <a:r>
              <a:rPr sz="1500" spc="-15" dirty="0">
                <a:latin typeface="Corbel"/>
                <a:cs typeface="Corbel"/>
              </a:rPr>
              <a:t> </a:t>
            </a:r>
            <a:r>
              <a:rPr sz="1500" spc="-10" dirty="0">
                <a:latin typeface="Corbel"/>
                <a:cs typeface="Corbel"/>
              </a:rPr>
              <a:t>IRSeeker</a:t>
            </a:r>
            <a:r>
              <a:rPr sz="1500" spc="-105" dirty="0">
                <a:latin typeface="Corbel"/>
                <a:cs typeface="Corbel"/>
              </a:rPr>
              <a:t> </a:t>
            </a:r>
            <a:r>
              <a:rPr sz="1500" dirty="0">
                <a:latin typeface="Corbel"/>
                <a:cs typeface="Corbel"/>
              </a:rPr>
              <a:t>V2</a:t>
            </a:r>
            <a:r>
              <a:rPr sz="1500" spc="-15" dirty="0">
                <a:latin typeface="Corbel"/>
                <a:cs typeface="Corbel"/>
              </a:rPr>
              <a:t> </a:t>
            </a:r>
            <a:r>
              <a:rPr sz="1500" dirty="0">
                <a:solidFill>
                  <a:srgbClr val="262626"/>
                </a:solidFill>
                <a:latin typeface="Corbel"/>
                <a:cs typeface="Corbel"/>
              </a:rPr>
              <a:t>sensor,</a:t>
            </a:r>
            <a:r>
              <a:rPr sz="1500" spc="-5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r>
              <a:rPr lang="ro-RO" sz="1500" spc="-25" dirty="0">
                <a:solidFill>
                  <a:srgbClr val="262626"/>
                </a:solidFill>
                <a:latin typeface="Corbel"/>
                <a:cs typeface="Corbel"/>
              </a:rPr>
              <a:t>unui senzor de culoare </a:t>
            </a:r>
            <a:r>
              <a:rPr sz="1500" spc="-25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r>
              <a:rPr sz="1500" spc="-20" dirty="0" err="1">
                <a:solidFill>
                  <a:srgbClr val="262626"/>
                </a:solidFill>
                <a:latin typeface="Corbel"/>
                <a:cs typeface="Corbel"/>
              </a:rPr>
              <a:t>HiTechnic</a:t>
            </a:r>
            <a:r>
              <a:rPr sz="1500" spc="-60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r>
              <a:rPr lang="ro-RO" sz="1500" dirty="0">
                <a:solidFill>
                  <a:srgbClr val="262626"/>
                </a:solidFill>
                <a:latin typeface="Corbel"/>
                <a:cs typeface="Corbel"/>
              </a:rPr>
              <a:t>și a unui senzor </a:t>
            </a:r>
            <a:r>
              <a:rPr sz="1500" spc="15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r>
              <a:rPr sz="1500" spc="-10" dirty="0" err="1">
                <a:solidFill>
                  <a:srgbClr val="262626"/>
                </a:solidFill>
                <a:latin typeface="Corbel"/>
                <a:cs typeface="Corbel"/>
              </a:rPr>
              <a:t>HiTechnic</a:t>
            </a:r>
            <a:r>
              <a:rPr sz="1500" spc="-10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r>
              <a:rPr sz="1500" dirty="0">
                <a:solidFill>
                  <a:srgbClr val="262626"/>
                </a:solidFill>
                <a:latin typeface="Corbel"/>
                <a:cs typeface="Corbel"/>
              </a:rPr>
              <a:t>Compass</a:t>
            </a:r>
            <a:r>
              <a:rPr sz="1500" spc="-15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r>
              <a:rPr sz="1500" dirty="0">
                <a:solidFill>
                  <a:srgbClr val="262626"/>
                </a:solidFill>
                <a:latin typeface="Corbel"/>
                <a:cs typeface="Corbel"/>
              </a:rPr>
              <a:t>per</a:t>
            </a:r>
            <a:r>
              <a:rPr sz="1500" spc="-5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r>
              <a:rPr sz="1500" dirty="0">
                <a:solidFill>
                  <a:srgbClr val="262626"/>
                </a:solidFill>
                <a:latin typeface="Corbel"/>
                <a:cs typeface="Corbel"/>
              </a:rPr>
              <a:t>robot.</a:t>
            </a:r>
            <a:r>
              <a:rPr sz="1500" spc="-65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r>
              <a:rPr lang="ro-RO" sz="1500" spc="-65" dirty="0">
                <a:solidFill>
                  <a:srgbClr val="262626"/>
                </a:solidFill>
                <a:latin typeface="Corbel"/>
                <a:cs typeface="Corbel"/>
              </a:rPr>
              <a:t>Doar un singur senzor </a:t>
            </a:r>
            <a:r>
              <a:rPr sz="1500" spc="-10" dirty="0">
                <a:solidFill>
                  <a:srgbClr val="262626"/>
                </a:solidFill>
                <a:latin typeface="Corbel"/>
                <a:cs typeface="Corbel"/>
              </a:rPr>
              <a:t>ultrasonic </a:t>
            </a:r>
            <a:r>
              <a:rPr lang="ro-RO" sz="1500" dirty="0">
                <a:solidFill>
                  <a:srgbClr val="262626"/>
                </a:solidFill>
                <a:latin typeface="Corbel"/>
                <a:cs typeface="Corbel"/>
              </a:rPr>
              <a:t>este permis</a:t>
            </a:r>
            <a:r>
              <a:rPr sz="1500" spc="-10" dirty="0">
                <a:latin typeface="Arial MT"/>
                <a:cs typeface="Arial MT"/>
              </a:rPr>
              <a:t>.</a:t>
            </a:r>
            <a:endParaRPr sz="1500" dirty="0">
              <a:latin typeface="Arial MT"/>
              <a:cs typeface="Arial MT"/>
            </a:endParaRPr>
          </a:p>
          <a:p>
            <a:pPr marL="295910" indent="-28321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295910" algn="l"/>
              </a:tabLst>
            </a:pPr>
            <a:r>
              <a:rPr lang="ro-RO" sz="1500" dirty="0">
                <a:solidFill>
                  <a:srgbClr val="262626"/>
                </a:solidFill>
                <a:latin typeface="Corbel"/>
                <a:cs typeface="Corbel"/>
              </a:rPr>
              <a:t>Bandă și zip-tie sunt permise pentru a securiza firele</a:t>
            </a:r>
            <a:r>
              <a:rPr sz="1500" dirty="0">
                <a:solidFill>
                  <a:srgbClr val="262626"/>
                </a:solidFill>
                <a:latin typeface="Corbel"/>
                <a:cs typeface="Corbel"/>
              </a:rPr>
              <a:t>.</a:t>
            </a:r>
            <a:r>
              <a:rPr sz="1500" spc="-5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r>
              <a:rPr lang="ro-RO" sz="1500" spc="-5" dirty="0">
                <a:solidFill>
                  <a:srgbClr val="262626"/>
                </a:solidFill>
                <a:latin typeface="Corbel"/>
                <a:cs typeface="Corbel"/>
              </a:rPr>
              <a:t>Elemente </a:t>
            </a:r>
            <a:r>
              <a:rPr sz="1500" spc="-20" dirty="0">
                <a:solidFill>
                  <a:srgbClr val="262626"/>
                </a:solidFill>
                <a:latin typeface="Corbel"/>
                <a:cs typeface="Corbel"/>
              </a:rPr>
              <a:t>Non-</a:t>
            </a:r>
            <a:endParaRPr sz="1500" dirty="0">
              <a:latin typeface="Corbel"/>
              <a:cs typeface="Corbel"/>
            </a:endParaRPr>
          </a:p>
          <a:p>
            <a:pPr marL="295910" marR="22860">
              <a:lnSpc>
                <a:spcPct val="111100"/>
              </a:lnSpc>
              <a:spcBef>
                <a:spcPts val="35"/>
              </a:spcBef>
            </a:pPr>
            <a:r>
              <a:rPr sz="1500" dirty="0">
                <a:solidFill>
                  <a:srgbClr val="262626"/>
                </a:solidFill>
                <a:latin typeface="Corbel"/>
                <a:cs typeface="Corbel"/>
              </a:rPr>
              <a:t>LEGO</a:t>
            </a:r>
            <a:r>
              <a:rPr sz="1500" spc="-5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r>
              <a:rPr lang="ro-RO" sz="1500" dirty="0">
                <a:solidFill>
                  <a:srgbClr val="262626"/>
                </a:solidFill>
                <a:latin typeface="Corbel"/>
                <a:cs typeface="Corbel"/>
              </a:rPr>
              <a:t>pot fi utilizate pentru a construi un mâner pentru </a:t>
            </a:r>
            <a:r>
              <a:rPr sz="1500" spc="-20" dirty="0">
                <a:solidFill>
                  <a:srgbClr val="262626"/>
                </a:solidFill>
                <a:latin typeface="Corbel"/>
                <a:cs typeface="Corbel"/>
              </a:rPr>
              <a:t>robot</a:t>
            </a:r>
            <a:r>
              <a:rPr lang="ro-RO" sz="1500" spc="-20" dirty="0">
                <a:solidFill>
                  <a:srgbClr val="262626"/>
                </a:solidFill>
                <a:latin typeface="Corbel"/>
                <a:cs typeface="Corbel"/>
              </a:rPr>
              <a:t>.</a:t>
            </a:r>
            <a:endParaRPr sz="1500" dirty="0">
              <a:latin typeface="Corbel"/>
              <a:cs typeface="Corbel"/>
            </a:endParaRPr>
          </a:p>
          <a:p>
            <a:pPr marL="295910" marR="358775" indent="-283210">
              <a:lnSpc>
                <a:spcPct val="111100"/>
              </a:lnSpc>
              <a:spcBef>
                <a:spcPts val="30"/>
              </a:spcBef>
              <a:buClr>
                <a:srgbClr val="262626"/>
              </a:buClr>
              <a:buFont typeface="Arial MT"/>
              <a:buChar char="•"/>
              <a:tabLst>
                <a:tab pos="295910" algn="l"/>
              </a:tabLst>
            </a:pPr>
            <a:r>
              <a:rPr lang="ro-RO" sz="1500" dirty="0">
                <a:latin typeface="Corbel"/>
                <a:cs typeface="Corbel"/>
              </a:rPr>
              <a:t>Roboții pre-construiți trebuie să fie asamblate din piese la competiție. </a:t>
            </a:r>
            <a:endParaRPr sz="1500" dirty="0">
              <a:latin typeface="Corbel"/>
              <a:cs typeface="Corbel"/>
            </a:endParaRPr>
          </a:p>
          <a:p>
            <a:pPr marL="295910" marR="156210" indent="-283210">
              <a:lnSpc>
                <a:spcPct val="111100"/>
              </a:lnSpc>
              <a:spcBef>
                <a:spcPts val="35"/>
              </a:spcBef>
              <a:buFont typeface="Arial MT"/>
              <a:buChar char="•"/>
              <a:tabLst>
                <a:tab pos="295910" algn="l"/>
              </a:tabLst>
            </a:pPr>
            <a:r>
              <a:rPr sz="1500" dirty="0">
                <a:solidFill>
                  <a:srgbClr val="262626"/>
                </a:solidFill>
                <a:latin typeface="Corbel"/>
                <a:cs typeface="Corbel"/>
              </a:rPr>
              <a:t>WRO</a:t>
            </a:r>
            <a:r>
              <a:rPr sz="1500" spc="-20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r>
              <a:rPr sz="1500" dirty="0">
                <a:solidFill>
                  <a:srgbClr val="262626"/>
                </a:solidFill>
                <a:latin typeface="Corbel"/>
                <a:cs typeface="Corbel"/>
              </a:rPr>
              <a:t>football</a:t>
            </a:r>
            <a:r>
              <a:rPr sz="1500" spc="-10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r>
              <a:rPr lang="ro-RO" sz="1500" dirty="0">
                <a:solidFill>
                  <a:srgbClr val="262626"/>
                </a:solidFill>
                <a:latin typeface="Corbel"/>
                <a:cs typeface="Corbel"/>
              </a:rPr>
              <a:t>implică</a:t>
            </a:r>
            <a:r>
              <a:rPr sz="1500" spc="-15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r>
              <a:rPr sz="1500" dirty="0">
                <a:solidFill>
                  <a:srgbClr val="262626"/>
                </a:solidFill>
                <a:latin typeface="Corbel"/>
                <a:cs typeface="Corbel"/>
              </a:rPr>
              <a:t>2v2</a:t>
            </a:r>
            <a:r>
              <a:rPr sz="1500" spc="-20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r>
              <a:rPr sz="1500" dirty="0" err="1">
                <a:solidFill>
                  <a:srgbClr val="262626"/>
                </a:solidFill>
                <a:latin typeface="Corbel"/>
                <a:cs typeface="Corbel"/>
              </a:rPr>
              <a:t>robo</a:t>
            </a:r>
            <a:r>
              <a:rPr lang="ro-RO" sz="1500" dirty="0">
                <a:solidFill>
                  <a:srgbClr val="262626"/>
                </a:solidFill>
                <a:latin typeface="Corbel"/>
                <a:cs typeface="Corbel"/>
              </a:rPr>
              <a:t>ți care joacă fotbal cu o mingie </a:t>
            </a:r>
            <a:r>
              <a:rPr sz="1500" dirty="0">
                <a:solidFill>
                  <a:srgbClr val="262626"/>
                </a:solidFill>
                <a:latin typeface="Corbel"/>
                <a:cs typeface="Corbel"/>
              </a:rPr>
              <a:t>IR</a:t>
            </a:r>
            <a:r>
              <a:rPr lang="ro-RO" sz="1500" dirty="0">
                <a:solidFill>
                  <a:srgbClr val="262626"/>
                </a:solidFill>
                <a:latin typeface="Corbel"/>
                <a:cs typeface="Corbel"/>
              </a:rPr>
              <a:t>.</a:t>
            </a:r>
            <a:endParaRPr sz="1500" dirty="0">
              <a:latin typeface="Corbel"/>
              <a:cs typeface="Corbel"/>
            </a:endParaRPr>
          </a:p>
          <a:p>
            <a:pPr marL="295910" marR="74295" indent="-283210">
              <a:lnSpc>
                <a:spcPct val="111100"/>
              </a:lnSpc>
              <a:spcBef>
                <a:spcPts val="35"/>
              </a:spcBef>
              <a:buFont typeface="Arial MT"/>
              <a:buChar char="•"/>
              <a:tabLst>
                <a:tab pos="295910" algn="l"/>
              </a:tabLst>
            </a:pPr>
            <a:r>
              <a:rPr lang="ro-RO" sz="1500" dirty="0">
                <a:solidFill>
                  <a:srgbClr val="262626"/>
                </a:solidFill>
                <a:latin typeface="Corbel"/>
                <a:cs typeface="Corbel"/>
              </a:rPr>
              <a:t>Jocurile au 2 jumătăți de 5 min fiecare cu pauză de 5 min între meciuri pentru reparație și programare.</a:t>
            </a:r>
            <a:endParaRPr lang="en-US" sz="1500" dirty="0">
              <a:latin typeface="Corbel"/>
              <a:cs typeface="Corbel"/>
            </a:endParaRPr>
          </a:p>
          <a:p>
            <a:pPr marL="295910" marR="61594" indent="-283210">
              <a:lnSpc>
                <a:spcPct val="111100"/>
              </a:lnSpc>
              <a:spcBef>
                <a:spcPts val="35"/>
              </a:spcBef>
              <a:buFont typeface="Arial MT"/>
              <a:buChar char="•"/>
              <a:tabLst>
                <a:tab pos="295910" algn="l"/>
              </a:tabLst>
            </a:pPr>
            <a:r>
              <a:rPr lang="ro-RO" sz="1500" dirty="0">
                <a:solidFill>
                  <a:srgbClr val="262626"/>
                </a:solidFill>
                <a:latin typeface="Corbel"/>
                <a:cs typeface="Corbel"/>
              </a:rPr>
              <a:t>Dimensiunile sunt </a:t>
            </a:r>
            <a:r>
              <a:rPr lang="en-US" sz="1500" spc="-10" dirty="0">
                <a:solidFill>
                  <a:srgbClr val="262626"/>
                </a:solidFill>
                <a:latin typeface="Corbel"/>
                <a:cs typeface="Corbel"/>
              </a:rPr>
              <a:t>22cm</a:t>
            </a:r>
            <a:r>
              <a:rPr lang="en-US" sz="1500" spc="-25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r>
              <a:rPr lang="ro-RO" sz="1500" dirty="0">
                <a:solidFill>
                  <a:srgbClr val="262626"/>
                </a:solidFill>
                <a:latin typeface="Corbel"/>
                <a:cs typeface="Corbel"/>
              </a:rPr>
              <a:t>înălțime, </a:t>
            </a:r>
            <a:r>
              <a:rPr lang="en-US" sz="1500" dirty="0">
                <a:solidFill>
                  <a:srgbClr val="262626"/>
                </a:solidFill>
                <a:latin typeface="Corbel"/>
                <a:cs typeface="Corbel"/>
              </a:rPr>
              <a:t>22</a:t>
            </a:r>
            <a:r>
              <a:rPr lang="en-US" sz="1500" spc="-30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r>
              <a:rPr lang="en-US" sz="1500" dirty="0">
                <a:solidFill>
                  <a:srgbClr val="262626"/>
                </a:solidFill>
                <a:latin typeface="Corbel"/>
                <a:cs typeface="Corbel"/>
              </a:rPr>
              <a:t>cm</a:t>
            </a:r>
            <a:r>
              <a:rPr lang="en-US" sz="1500" spc="-20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r>
              <a:rPr lang="ro-RO" sz="1500" spc="-20" dirty="0">
                <a:solidFill>
                  <a:srgbClr val="262626"/>
                </a:solidFill>
                <a:latin typeface="Corbel"/>
                <a:cs typeface="Corbel"/>
              </a:rPr>
              <a:t>diametru</a:t>
            </a:r>
            <a:r>
              <a:rPr lang="en-US" sz="1500" spc="-40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r>
              <a:rPr lang="ro-RO" sz="1500" spc="-40" dirty="0">
                <a:solidFill>
                  <a:srgbClr val="262626"/>
                </a:solidFill>
                <a:latin typeface="Corbel"/>
                <a:cs typeface="Corbel"/>
              </a:rPr>
              <a:t>și există o restricție de greutate de </a:t>
            </a:r>
            <a:r>
              <a:rPr lang="en-US" sz="1500" dirty="0">
                <a:solidFill>
                  <a:srgbClr val="262626"/>
                </a:solidFill>
                <a:latin typeface="Corbel"/>
                <a:cs typeface="Corbel"/>
              </a:rPr>
              <a:t>1kg</a:t>
            </a:r>
            <a:r>
              <a:rPr lang="en-US" sz="1500" spc="-30" dirty="0">
                <a:solidFill>
                  <a:srgbClr val="262626"/>
                </a:solidFill>
                <a:latin typeface="Corbel"/>
                <a:cs typeface="Corbel"/>
              </a:rPr>
              <a:t> </a:t>
            </a:r>
            <a:r>
              <a:rPr lang="ro-RO" sz="1500" dirty="0">
                <a:solidFill>
                  <a:srgbClr val="262626"/>
                </a:solidFill>
                <a:latin typeface="Corbel"/>
                <a:cs typeface="Corbel"/>
              </a:rPr>
              <a:t>pentru fiecare robot.</a:t>
            </a:r>
            <a:endParaRPr lang="en-US" sz="1500" dirty="0">
              <a:latin typeface="Corbel"/>
              <a:cs typeface="Corbel"/>
            </a:endParaRPr>
          </a:p>
          <a:p>
            <a:pPr marL="295910" marR="5080" indent="-283210">
              <a:lnSpc>
                <a:spcPct val="112000"/>
              </a:lnSpc>
              <a:spcBef>
                <a:spcPts val="15"/>
              </a:spcBef>
              <a:buClr>
                <a:srgbClr val="262626"/>
              </a:buClr>
              <a:buFont typeface="Arial MT"/>
              <a:buChar char="•"/>
              <a:tabLst>
                <a:tab pos="295910" algn="l"/>
              </a:tabLst>
            </a:pPr>
            <a:r>
              <a:rPr lang="ro-RO" sz="1500" dirty="0">
                <a:latin typeface="Corbel"/>
                <a:cs typeface="Corbel"/>
              </a:rPr>
              <a:t>Înafara perioadei de asamblare, programare și întreținere, testare nu este permis să modifici sau să schimbi robotul.</a:t>
            </a:r>
            <a:endParaRPr sz="1500" dirty="0">
              <a:latin typeface="Corbel"/>
              <a:cs typeface="Corbe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278" y="761260"/>
            <a:ext cx="2146679" cy="903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4643" y="3146873"/>
            <a:ext cx="3246164" cy="219665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71549" y="5419004"/>
            <a:ext cx="3041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Photo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Credit: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  <a:hlinkClick r:id="rId5"/>
              </a:rPr>
              <a:t>www.highlandmirror.com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3C606-2058-C412-6D4B-52D1ACCBBE0C}"/>
              </a:ext>
            </a:extLst>
          </p:cNvPr>
          <p:cNvSpPr txBox="1"/>
          <p:nvPr/>
        </p:nvSpPr>
        <p:spPr>
          <a:xfrm>
            <a:off x="609600" y="68580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CREDITS</a:t>
            </a:r>
            <a:endParaRPr lang="ro-RO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E86A4-058D-7327-101E-AF113CFB0AEB}"/>
              </a:ext>
            </a:extLst>
          </p:cNvPr>
          <p:cNvSpPr txBox="1"/>
          <p:nvPr/>
        </p:nvSpPr>
        <p:spPr>
          <a:xfrm>
            <a:off x="588469" y="1524000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ro-RO" b="1" dirty="0"/>
              <a:t>Această lecție a fost scrisă de </a:t>
            </a:r>
            <a:r>
              <a:rPr lang="en-US" b="1" dirty="0"/>
              <a:t>Arvind </a:t>
            </a:r>
            <a:r>
              <a:rPr lang="ro-RO" b="1" dirty="0"/>
              <a:t>și</a:t>
            </a:r>
            <a:r>
              <a:rPr lang="en-US" b="1" dirty="0"/>
              <a:t> Sanjay </a:t>
            </a:r>
            <a:r>
              <a:rPr lang="en-US" b="1" dirty="0" err="1"/>
              <a:t>Seshan</a:t>
            </a:r>
            <a:r>
              <a:rPr lang="en-US" b="1" dirty="0"/>
              <a:t>.</a:t>
            </a:r>
            <a:endParaRPr lang="ro-RO" b="1" dirty="0"/>
          </a:p>
          <a:p>
            <a:pPr marL="342900" indent="-342900">
              <a:buFont typeface="Arial"/>
              <a:buChar char="•"/>
            </a:pPr>
            <a:r>
              <a:rPr lang="en-US" b="1" dirty="0"/>
              <a:t>M</a:t>
            </a:r>
            <a:r>
              <a:rPr lang="ro-RO" b="1" dirty="0"/>
              <a:t>ai multe lecții sunt disponibile pe </a:t>
            </a:r>
            <a:r>
              <a:rPr lang="ro-RO" b="1" dirty="0">
                <a:solidFill>
                  <a:srgbClr val="0070C0"/>
                </a:solidFill>
                <a:hlinkClick r:id="rId2"/>
              </a:rPr>
              <a:t>www.ev3lessons.com</a:t>
            </a:r>
            <a:endParaRPr lang="ro-RO" b="1" dirty="0">
              <a:solidFill>
                <a:srgbClr val="0070C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ro-RO" b="1" dirty="0">
                <a:solidFill>
                  <a:srgbClr val="0070C0"/>
                </a:solidFill>
              </a:rPr>
              <a:t>Această lecție a fost tradusă în limba română de echipa FTC Rosophia #21455, RO20</a:t>
            </a:r>
            <a:endParaRPr lang="en-US" b="1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1DA2FF6-B50B-3F1C-A1FF-475591498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08" y="4914578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7" name="Picture 2" descr="Creative Commons License">
            <a:hlinkClick r:id="rId3"/>
            <a:extLst>
              <a:ext uri="{FF2B5EF4-FFF2-40B4-BE49-F238E27FC236}">
                <a16:creationId xmlns:a16="http://schemas.microsoft.com/office/drawing/2014/main" id="{1E7C5335-540B-7AD1-180D-AC72BBE1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3962400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547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Words>1073</Words>
  <Application>Microsoft Office PowerPoint</Application>
  <PresentationFormat>On-screen Show (4:3)</PresentationFormat>
  <Paragraphs>118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MT</vt:lpstr>
      <vt:lpstr>Cambria</vt:lpstr>
      <vt:lpstr>Corbel</vt:lpstr>
      <vt:lpstr>Helvetica Neue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marinela buruiana</cp:lastModifiedBy>
  <cp:revision>29</cp:revision>
  <dcterms:created xsi:type="dcterms:W3CDTF">2023-09-03T18:52:04Z</dcterms:created>
  <dcterms:modified xsi:type="dcterms:W3CDTF">2023-09-04T07:10:19Z</dcterms:modified>
</cp:coreProperties>
</file>